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notesMasterIdLst>
    <p:notesMasterId r:id="rId23"/>
  </p:notesMasterIdLst>
  <p:sldIdLst>
    <p:sldId id="256" r:id="rId2"/>
    <p:sldId id="258" r:id="rId3"/>
    <p:sldId id="267" r:id="rId4"/>
    <p:sldId id="266" r:id="rId5"/>
    <p:sldId id="265" r:id="rId6"/>
    <p:sldId id="263" r:id="rId7"/>
    <p:sldId id="277" r:id="rId8"/>
    <p:sldId id="278" r:id="rId9"/>
    <p:sldId id="279" r:id="rId10"/>
    <p:sldId id="281" r:id="rId11"/>
    <p:sldId id="285" r:id="rId12"/>
    <p:sldId id="287" r:id="rId13"/>
    <p:sldId id="292" r:id="rId14"/>
    <p:sldId id="295" r:id="rId15"/>
    <p:sldId id="289" r:id="rId16"/>
    <p:sldId id="294" r:id="rId17"/>
    <p:sldId id="290" r:id="rId18"/>
    <p:sldId id="291" r:id="rId19"/>
    <p:sldId id="296" r:id="rId20"/>
    <p:sldId id="297" r:id="rId21"/>
    <p:sldId id="269" r:id="rId2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361" autoAdjust="0"/>
  </p:normalViewPr>
  <p:slideViewPr>
    <p:cSldViewPr snapToGrid="0">
      <p:cViewPr>
        <p:scale>
          <a:sx n="121" d="100"/>
          <a:sy n="121" d="100"/>
        </p:scale>
        <p:origin x="-12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D662B-959C-4870-B52C-1F136B5EBF40}" type="datetimeFigureOut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1ED5FA8-F711-4B38-9F43-0FEC0C3085B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12893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A8A3-EC8D-4C18-9580-2D10B2BD8CB1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4526-BBEA-4528-9F13-C4799201AAD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7831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A1D11-148D-41FF-8BF4-7FD55C0C7C9C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565CA-61D0-4481-AEF6-36E91DE2BA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430907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dirty="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dirty="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altLang="ru-RU" dirty="0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DF93C-CA1B-4BD6-81A9-266470423B99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00BE1-AAA2-48A2-93FE-C8C4ACF08FD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0072448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829C5-A10D-4F93-91EE-28168E2AC1EE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54423-5F81-4273-BCD4-B4CE96E47C4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2691379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dirty="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dirty="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62D2-9A7E-460D-B667-4315FDEE5997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6834-42E0-4DD7-88E0-53D8302A85C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0322391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BE4F2-70EE-42F7-BDCC-06173C6504DC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DC342-6481-418E-AF34-EF76ACD3EB1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4276829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04516-AF17-4931-869C-CB501863AED8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1F717-7D8F-402F-BED8-84457D3B90B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55271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3AFD0-FB27-4DD2-A8AF-9155FE70BF29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CE80B-19EA-4BD2-9D7F-6ECF933759D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755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12945-B82D-4DA8-9A6A-2106448F7061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2109-FE9D-4AAD-BC72-9E6563A4ED0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544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1B8BA-3876-4C4F-82E2-36F0156A5B71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F4F40-3CC0-4C51-A6B3-DD0E5F5AE86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9541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F64BD-FE62-4D48-81C1-63727787FE2A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2665-5A0D-4141-9478-8395297FABD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6674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79E4-3D3B-4A51-9193-D623FDBA75A3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B95D7-55B0-447A-92F6-B2BF65B43EB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7761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902A8-F84B-4A00-AB7C-6434F7784B94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DD894-1535-44AD-8397-ABFC6B5324E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3474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D353-D3C1-451B-A14F-3B9454A4A0B5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5936C-7C94-45BC-B241-80AF413B68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4771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C6AF1-8410-49E3-84C7-087191047E32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7D88F-D3CD-43B2-8CFE-C6E7095B26A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7486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95B04-1B0A-472B-B94B-CB766A1CDCA9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96960-4654-49F6-854A-997CA711B4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095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DE0B73E-7B35-4DCB-9D88-A553DEC2A670}" type="datetime1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9C7456E-4C29-40A4-963C-8FC91F774C4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294" r:id="rId2"/>
    <p:sldLayoutId id="2147484295" r:id="rId3"/>
    <p:sldLayoutId id="2147484296" r:id="rId4"/>
    <p:sldLayoutId id="2147484297" r:id="rId5"/>
    <p:sldLayoutId id="2147484298" r:id="rId6"/>
    <p:sldLayoutId id="2147484299" r:id="rId7"/>
    <p:sldLayoutId id="2147484300" r:id="rId8"/>
    <p:sldLayoutId id="2147484301" r:id="rId9"/>
    <p:sldLayoutId id="2147484302" r:id="rId10"/>
    <p:sldLayoutId id="2147484308" r:id="rId11"/>
    <p:sldLayoutId id="2147484303" r:id="rId12"/>
    <p:sldLayoutId id="2147484309" r:id="rId13"/>
    <p:sldLayoutId id="2147484304" r:id="rId14"/>
    <p:sldLayoutId id="2147484305" r:id="rId15"/>
    <p:sldLayoutId id="2147484306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506538" y="1490663"/>
            <a:ext cx="7767637" cy="1382712"/>
          </a:xfrm>
        </p:spPr>
        <p:txBody>
          <a:bodyPr/>
          <a:lstStyle/>
          <a:p>
            <a:pPr algn="ctr" eaLnBrk="1" hangingPunct="1"/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Диспансеризация определенных групп взрослого населения</a:t>
            </a: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3963" y="3559175"/>
            <a:ext cx="8393112" cy="15890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исполнения приказа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09 декабря 2016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946 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порядок проведения диспансеризации определенных групп взрослого населения Министерства здравоохранения Российской Федерации от 3 февраля 2015 г. №36 ан»</a:t>
            </a:r>
            <a:endParaRPr lang="ru-RU" altLang="ru-RU" dirty="0" smtClean="0">
              <a:solidFill>
                <a:srgbClr val="7F7F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51ACF6-87D8-44C2-AC9F-EEC78F98E858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5125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543550"/>
            <a:ext cx="174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02021" y="228600"/>
            <a:ext cx="9380482" cy="1233488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 выявленных отдельных факторах риска развития хронических неинфекционных заболеваний, не являющихся заболеваниями, в соответствии с кодами МКБ-10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890938"/>
              </p:ext>
            </p:extLst>
          </p:nvPr>
        </p:nvGraphicFramePr>
        <p:xfrm>
          <a:off x="559677" y="1782032"/>
          <a:ext cx="9405820" cy="4741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0326"/>
                <a:gridCol w="270852"/>
                <a:gridCol w="361138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  <a:gridCol w="525292"/>
              </a:tblGrid>
              <a:tr h="263546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выявленных отдельных факторах риска развития хронических неинфекционных заболеваний, не являющихся заболеваниями,  в соответствии с кодами МКБ-10 (**)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4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4000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</a:tr>
              <a:tr h="125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Фактора риска (наименование по МКБ-10)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1255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b"/>
                </a:tc>
              </a:tr>
              <a:tr h="3432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Повышенный уровень артериального давления (Повышенное кровяное давление при отсутствии диагноза гипертензии)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R03.0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8279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12572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2306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Гипергликемия неуточненная (Повышенное содержание глюкозы в крови)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R73.9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1813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2306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Избыточная масса тела (Анормальная прибавка массы тела)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R63.5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12588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12558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Курение табака (Употребление табака)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Z72.0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5378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2306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пагубного потребления алкоголя (Употребление алкоголя)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Z72.1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3432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потребления наркотических средств и психотропных веществ без назначения врача (Употребление наркотиков)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Z72.2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756" marR="5756" marT="5757" marB="0" anchor="ctr"/>
                </a:tc>
              </a:tr>
              <a:tr h="2555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физическая активность (Недостаток физической активности)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Z72.3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7307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2306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Нерациональное питание (Неприемлемая диета и вредные привычки питания)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Z72.4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9656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22947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  <a:tr h="157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злокачественным новообразованиям (в семейном анамнезе злокачественное новообразование),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сердечно-сосудистым заболеваниям (в семейном анамнезе инсульт, в семейном анамнезе ишемическая болезнь сердца и другие болезни сердечно-сосудистой системы),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хроническим болезням нижних дыхательных путей (в семейном анамнезе астма и другие хронические болезни нижних дыхательных путей),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сахарному диабету (в семейном анамнезе сахарный диабет).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Z80,</a:t>
                      </a:r>
                      <a:b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Z82.3,</a:t>
                      </a:r>
                      <a:b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Z82.4,</a:t>
                      </a:r>
                      <a:b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Z82.5,</a:t>
                      </a:r>
                      <a:b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Z83.3</a:t>
                      </a:r>
                      <a:br>
                        <a:rPr lang="pl-PL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1809</a:t>
                      </a:r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5757" marB="0" anchor="ctr"/>
                </a:tc>
              </a:tr>
            </a:tbl>
          </a:graphicData>
        </a:graphic>
      </p:graphicFrame>
      <p:sp>
        <p:nvSpPr>
          <p:cNvPr id="1462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7C28CC-0668-46B1-8F4C-ED7D3FCCF067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1462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13375"/>
            <a:ext cx="174307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808038" y="65088"/>
            <a:ext cx="8351837" cy="735012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 выявленных при проведении диспансеризации заболеваниях (случаев)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194473"/>
              </p:ext>
            </p:extLst>
          </p:nvPr>
        </p:nvGraphicFramePr>
        <p:xfrm>
          <a:off x="702129" y="908753"/>
          <a:ext cx="9503228" cy="5369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0639"/>
                <a:gridCol w="326826"/>
                <a:gridCol w="435770"/>
                <a:gridCol w="485287"/>
                <a:gridCol w="485287"/>
                <a:gridCol w="485287"/>
                <a:gridCol w="485287"/>
                <a:gridCol w="383417"/>
                <a:gridCol w="101870"/>
                <a:gridCol w="485287"/>
                <a:gridCol w="485287"/>
                <a:gridCol w="485287"/>
                <a:gridCol w="485287"/>
                <a:gridCol w="485287"/>
                <a:gridCol w="485287"/>
                <a:gridCol w="485287"/>
                <a:gridCol w="746549"/>
              </a:tblGrid>
              <a:tr h="133551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</a:tr>
              <a:tr h="222233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выявленных при проведении диспансеризации заболеваниях (случае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5000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</a:tr>
              <a:tr h="1335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9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Установлено диспансерное наблюдение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2649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 инфекционные и паразитарные болезни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А00-В99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туберкулез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А15-А19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C00-D48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2827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злокачественные новообразования и новообразования in situ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 D09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пищевода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С15,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С16,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ободочной кишки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С18,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37432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ректосигмоидного соединения, прямой кишки, заднего прохода (ануса) и анального канала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С19-С21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D01.1-D01.3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поджелудочной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С25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трахеи, бронхов и легкого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С33, 34,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D02.1-D02.2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2628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С50,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шейки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С53,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тела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3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  <a:tr h="13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8" marR="1977" marT="19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7" marR="1977" marT="1977" marB="0" anchor="ctr"/>
                </a:tc>
              </a:tr>
            </a:tbl>
          </a:graphicData>
        </a:graphic>
      </p:graphicFrame>
      <p:sp>
        <p:nvSpPr>
          <p:cNvPr id="1766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51EE07-3E4C-46C6-9021-09661397C251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1766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62588"/>
            <a:ext cx="174307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675" y="185738"/>
            <a:ext cx="8596313" cy="5000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841375"/>
            <a:ext cx="9110663" cy="5746750"/>
          </a:xfrm>
        </p:spPr>
        <p:txBody>
          <a:bodyPr/>
          <a:lstStyle/>
          <a:p>
            <a:pPr marL="0">
              <a:defRPr/>
            </a:pPr>
            <a:r>
              <a:rPr lang="ru-RU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и строке должна быть больше или равна таблице 5001 по каждой соответствующей графе и строке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1 должна быть больше или равна  по каждой графе строки 1.1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 должна быть больше или равна  по каждой графе строки 2.1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2.1 должна быть больше или равна  по каждой графе суммы строк 2.2+2.3+2.4+2.5+2.6+2.7+2.8+2.9+2.10+2.11+2.12+2.13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строки с 3 числами в номере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(2.2.1 и т.д.)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меньше или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 выше указанных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 (2.2 и т.д.)</a:t>
            </a:r>
            <a:endParaRPr lang="ru-RU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3 должна быть больше или равна  по каждой графе строки 3.1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4 должна быть больше или равна  по каждой графе суммы строк 4.1+4.2+4.3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5 должна быть больше или равна  по каждой графе строки 5.1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6 должна быть больше или равна  по каждой графе суммы строк 6.1+6.2+6.3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 должна быть больше или равна  по каждой графе суммы строк 7.1+7.2+7.3+7.4+7.4.4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 должна быть больше или равна  по каждой графе суммы строк 7.2.1+7.2.3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7.2.1. должна быть больше или равна по каждой графе строке 7.2.2</a:t>
            </a:r>
          </a:p>
          <a:p>
            <a:pPr marL="0">
              <a:defRPr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7.2.3.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больше или равна по каждой графе строке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7.2.4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7.4 должна быть больше или равна  по каждой графе суммы строк 7.4.1+7.4.2+7.4.3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8 должна быть больше или равна  по каждой графе суммы строк 8.1+8.2+8.3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9 должна быть больше или равна  по каждой графе суммы строк 9.1+9.2+9.3+9.4</a:t>
            </a:r>
          </a:p>
          <a:p>
            <a:pPr marL="0">
              <a:defRPr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10 должна быть больше или равна по каждой графе суммы строк 10.1+10.2+10.3</a:t>
            </a: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defRPr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A1FC29-4215-4A58-96B2-AD4E87013D57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1843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21313"/>
            <a:ext cx="1743075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77863" y="220663"/>
            <a:ext cx="8580437" cy="8239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 впервые выявленных при проведении диспансеризации заболеваниях (случаев)</a:t>
            </a:r>
            <a:endParaRPr lang="ru-RU" altLang="ru-RU" sz="2400" b="1" dirty="0" smtClean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34849"/>
              </p:ext>
            </p:extLst>
          </p:nvPr>
        </p:nvGraphicFramePr>
        <p:xfrm>
          <a:off x="840917" y="1167492"/>
          <a:ext cx="9095019" cy="5274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5625"/>
                <a:gridCol w="259058"/>
                <a:gridCol w="421524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465431"/>
                <a:gridCol w="1013640"/>
              </a:tblGrid>
              <a:tr h="191835">
                <a:tc>
                  <a:txBody>
                    <a:bodyPr/>
                    <a:lstStyle/>
                    <a:p>
                      <a:pPr algn="l" fontAlgn="b"/>
                      <a:endParaRPr lang="ru-RU" sz="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569" marR="2569" marT="2569" marB="0" anchor="b"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впервые выявленных при проведении диспансеризации заболеваниях (случаев)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6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5001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569" marR="2569" marT="2569" marB="0" anchor="b"/>
                </a:tc>
              </a:tr>
              <a:tr h="1287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569" marR="2569" marT="256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569" marR="2569" marT="256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569" marR="2569" marT="256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Установлено диспансерное наблюдение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2548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 инфекционные и паразитарные болезни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А00-В99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туберкулез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А15-А19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C00-D48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3810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злокачественные новообразования и новообразования in situ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 D09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2548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пищевода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С15,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2548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С16,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2548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ободочной кишки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С18,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3810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ректосигмоидного соединения, прямой кишки, заднего прохода (ануса) и анального канала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С19-С21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D01.1-D01.3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поджелудочной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С25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38101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трахеи, бронхов и легкого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С33, 34,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D02.1-D02.2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С50,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шейки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С53,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12877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тела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35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  <a:tr h="25489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04" marR="2569" marT="25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9" marR="2569" marT="2569" marB="0" anchor="ctr"/>
                </a:tc>
              </a:tr>
            </a:tbl>
          </a:graphicData>
        </a:graphic>
      </p:graphicFrame>
      <p:sp>
        <p:nvSpPr>
          <p:cNvPr id="2070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E61222-112A-4A6B-A5A5-41468C0FDF23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070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273675"/>
            <a:ext cx="17430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800" y="725377"/>
            <a:ext cx="8596312" cy="5785781"/>
          </a:xfrm>
        </p:spPr>
        <p:txBody>
          <a:bodyPr/>
          <a:lstStyle/>
          <a:p>
            <a:pPr marL="0">
              <a:defRPr/>
            </a:pP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и строке должна быть </a:t>
            </a:r>
            <a:r>
              <a:rPr lang="ru-RU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равна </a:t>
            </a:r>
            <a:r>
              <a:rPr lang="ru-RU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таблицам 5000 </a:t>
            </a:r>
            <a:r>
              <a:rPr lang="ru-RU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соответствующей графе и строке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1 должна быть больше или равна  по каждой графе строки 1.1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 должна быть больше или равна  по каждой графе строки 2.1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2.1 должна быть больше или равна  по каждой графе суммы строк 2.2+2.3+2.4+2.5+2.6+2.7+2.8+2.9+2.10+2.11+2.12+2.13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строки с 3 числами в номере (2.2.1 и т.д.) должна быть меньше или равна по каждой графе  выше указанных строк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3 должна быть больше или равна  по каждой графе строки 3.1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4 должна быть больше или равна  по каждой графе суммы строк 4.1+4.2+4.3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5 должна быть больше или равна  по каждой графе строки 5.1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6 должна быть больше или равна  по каждой графе суммы строк 6.1+6.2+6.3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 должна быть больше или равна  по каждой графе суммы строк 7.1+7.2+7.3+7.4+7.4.4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 должна быть больше или равна  по каждой графе суммы строк 7.2.1+7.2.3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7.2.1. должна быть больше или равна по каждой графе строке 7.2.2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7.2.3. должна быть больше или равна по каждой графе строке 7.2.4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7.4 должна быть больше или равна  по каждой графе суммы строк 7.4.1+7.4.2+7.4.3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8 должна быть больше или равна  по каждой графе суммы строк 8.1+8.2+8.3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9 должна быть больше или равна  по каждой графе суммы строк 9.1+9.2+9.3+9.4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10 должна быть больше или равна по каждой графе суммы строк 10.1+10.2+10.3</a:t>
            </a:r>
          </a:p>
          <a:p>
            <a:pPr marL="0"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AA529F-F8B9-4FB6-8F06-19DF59E55D14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sp>
        <p:nvSpPr>
          <p:cNvPr id="21508" name="Заголовок 1"/>
          <p:cNvSpPr>
            <a:spLocks noGrp="1"/>
          </p:cNvSpPr>
          <p:nvPr>
            <p:ph type="title"/>
          </p:nvPr>
        </p:nvSpPr>
        <p:spPr>
          <a:xfrm>
            <a:off x="677863" y="179388"/>
            <a:ext cx="8596312" cy="375783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Таблица 5001 </a:t>
            </a:r>
          </a:p>
        </p:txBody>
      </p:sp>
      <p:pic>
        <p:nvPicPr>
          <p:cNvPr id="21509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86400"/>
            <a:ext cx="174307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77863" y="73480"/>
            <a:ext cx="8596312" cy="775606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об установленных при проведении диспансеризации предварительных диагнозах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(случаев)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61513"/>
              </p:ext>
            </p:extLst>
          </p:nvPr>
        </p:nvGraphicFramePr>
        <p:xfrm>
          <a:off x="474938" y="953808"/>
          <a:ext cx="9705971" cy="5623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8093"/>
                <a:gridCol w="321262"/>
                <a:gridCol w="515964"/>
                <a:gridCol w="535435"/>
                <a:gridCol w="535435"/>
                <a:gridCol w="535435"/>
                <a:gridCol w="429527"/>
                <a:gridCol w="542769"/>
                <a:gridCol w="98573"/>
                <a:gridCol w="412268"/>
                <a:gridCol w="123167"/>
                <a:gridCol w="435565"/>
                <a:gridCol w="99870"/>
                <a:gridCol w="323171"/>
                <a:gridCol w="582678"/>
                <a:gridCol w="165021"/>
                <a:gridCol w="425639"/>
                <a:gridCol w="109796"/>
                <a:gridCol w="456918"/>
                <a:gridCol w="78516"/>
                <a:gridCol w="296632"/>
                <a:gridCol w="238802"/>
                <a:gridCol w="535435"/>
              </a:tblGrid>
              <a:tr h="216204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480" marR="2480" marT="2480" marB="0" anchor="b"/>
                </a:tc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об установленных при проведении диспансеризации предварительных заболеваниях (случаев)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5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6000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2480" marR="2480" marT="2480" marB="0" anchor="b"/>
                </a:tc>
              </a:tr>
              <a:tr h="124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39 –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Старше 60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на доп.исслед.,не вход.в объем диспанс.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2466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 инфекционные и паразитарные болезни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А00-В99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туберкулез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А15-А19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C00-D48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36880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злокачественные новообразования и новообразования in situ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 D09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пищевода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С15,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С16,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D00.2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ободочной кишки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С18,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36880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ректосигмоидного соединения, прямой кишки, заднего прохода (ануса) и анального канала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С19-С21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D01.1-D01.3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поджелудочной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С25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36880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трахеи, бронхов и легкого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С33, 34,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D02.1-D02.2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С50,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шейки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С53,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тела матки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яичника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С56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предстательной железы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С61, </a:t>
                      </a:r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D07.5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почки, кроме почечной лоханки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62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С64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  <a:tr h="12459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1-2 стадии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5" marR="2480" marT="24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0" marR="2480" marT="2480" marB="0" anchor="ctr"/>
                </a:tc>
              </a:tr>
            </a:tbl>
          </a:graphicData>
        </a:graphic>
      </p:graphicFrame>
      <p:sp>
        <p:nvSpPr>
          <p:cNvPr id="2377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6C82A7-6A71-4A8F-8735-1493E0E6E9ED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3775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45125"/>
            <a:ext cx="1743075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73025"/>
            <a:ext cx="8596312" cy="4905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6000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662152"/>
            <a:ext cx="8596312" cy="5628289"/>
          </a:xfrm>
        </p:spPr>
        <p:txBody>
          <a:bodyPr/>
          <a:lstStyle/>
          <a:p>
            <a:pPr marL="0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графе строка 1 должна быть больше или равна  по каждой графе строки 1.1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 должна быть больше или равна  по каждой графе строки 2.1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2.1 должна быть больше или равна  по каждой графе суммы строк 2.2+2.3+2.4+2.5+2.6+2.7+2.8+2.9+2.10+2.11+2.12+2.13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строки с 3 числами в номере (2.2.1 и т.д.) должна быть меньше или равна по каждой графе  выше указанных строк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3 должна быть больше или равна  по каждой графе строки 3.1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4 должна быть больше или равна  по каждой графе суммы строк 4.1+4.2+4.3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5 должна быть больше или равна  по каждой графе строки 5.1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6 должна быть больше или равна  по каждой графе суммы строк 6.1+6.2+6.3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 должна быть больше или равна  по каждой графе суммы строк 7.1+7.2+7.3+7.4+7.4.4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 должна быть больше или равна  по каждой графе суммы строк 7.2.1+7.2.3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7.2.1. должна быть больше или равна по каждой графе строке 7.2.2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7.2.3. должна быть больше или равна по каждой графе строке 7.2.4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7.4 должна быть больше или равна  по каждой графе суммы строк 7.4.1+7.4.2+7.4.3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8 должна быть больше или равна  по каждой графе суммы строк 8.1+8.2+8.3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9 должна быть больше или равна  по каждой графе суммы строк 9.1+9.2+9.3+9.4</a:t>
            </a:r>
          </a:p>
          <a:p>
            <a:pPr marL="0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графе строка 10 должна быть больше или равна по каждой графе суммы строк 10.1+10.2+10.3</a:t>
            </a:r>
          </a:p>
          <a:p>
            <a:pPr marL="0">
              <a:defRPr/>
            </a:pPr>
            <a:endParaRPr lang="ru-RU" sz="1400" dirty="0"/>
          </a:p>
          <a:p>
            <a:pPr>
              <a:defRPr/>
            </a:pPr>
            <a:endParaRPr lang="ru-RU" sz="1400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DA9A93-9A62-4693-A249-F29AB9D6A726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4581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634038"/>
            <a:ext cx="17430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677863" y="73025"/>
            <a:ext cx="8596312" cy="12255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диспансеризации определенных групп взрослого населения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dirty="0" smtClean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162280"/>
              </p:ext>
            </p:extLst>
          </p:nvPr>
        </p:nvGraphicFramePr>
        <p:xfrm>
          <a:off x="873125" y="1233488"/>
          <a:ext cx="8018462" cy="4631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2747"/>
                <a:gridCol w="419130"/>
                <a:gridCol w="609643"/>
                <a:gridCol w="609643"/>
                <a:gridCol w="609643"/>
                <a:gridCol w="609643"/>
                <a:gridCol w="609643"/>
                <a:gridCol w="1058370"/>
              </a:tblGrid>
              <a:tr h="2125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7000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2618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36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– 60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60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261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</a:tr>
              <a:tr h="310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I группа состояния здоровья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30262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II группа состояния здоровья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3096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IIIа группа состояния здоровья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41588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IIIб группа состояния здоровья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23878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Назначено лечение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50053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на дополнительное обследование, не входящее в объем диспансеризации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458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для получения специализированной, в том числе высокотехнологичной, медицинской помощи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  <a:tr h="23568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на санаторно-курортное лечение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3" marB="0" anchor="b"/>
                </a:tc>
              </a:tr>
            </a:tbl>
          </a:graphicData>
        </a:graphic>
      </p:graphicFrame>
      <p:sp>
        <p:nvSpPr>
          <p:cNvPr id="257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8E95CB-C315-4DE2-BA32-F19D1423BBDC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572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715000"/>
            <a:ext cx="17430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719138" y="666750"/>
            <a:ext cx="8596312" cy="5000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7000</a:t>
            </a:r>
            <a:endParaRPr lang="ru-RU" altLang="ru-RU" sz="2400" b="1" dirty="0" smtClean="0"/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646331" y="1251552"/>
            <a:ext cx="8994283" cy="4757135"/>
          </a:xfrm>
        </p:spPr>
        <p:txBody>
          <a:bodyPr/>
          <a:lstStyle/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Сумма граф с 3 по 8 строки 1 должна быть равна данным еженедельного мониторинга «ДВН» графы 6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(1 группа – человек)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Сумма граф с 3 по 8 строки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данным еженедельного мониторинга «ДВН» графы 7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(2 группа – человек)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Сумма граф с 3 по 8 строки 3 и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данным еженедельного мониторинга «ДВН» графы  8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(3 группа – человек)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3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9 строка 7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4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9 строка 16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5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9 строка 30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6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13 строка 7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7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13 строка 16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Графа 8 сумма строк с 1 по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1000 графа 13 строка 30</a:t>
            </a:r>
          </a:p>
          <a:p>
            <a:pPr marL="0">
              <a:spcBef>
                <a:spcPts val="600"/>
              </a:spcBef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Сумма граф 3 по 8 строка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должна быть равна  таблице 6000 графа 16 строка 12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A399A4-04EC-4D67-A5DA-76026808EDCB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6629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273675"/>
            <a:ext cx="17430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236538"/>
            <a:ext cx="8596312" cy="7302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575108"/>
              </p:ext>
            </p:extLst>
          </p:nvPr>
        </p:nvGraphicFramePr>
        <p:xfrm>
          <a:off x="595313" y="0"/>
          <a:ext cx="8662986" cy="6883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7493"/>
                <a:gridCol w="220453"/>
                <a:gridCol w="1053276"/>
                <a:gridCol w="1755459"/>
                <a:gridCol w="203324"/>
                <a:gridCol w="702981"/>
              </a:tblGrid>
              <a:tr h="2573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7001 Общее число работающих граждан, прошедших диспансеризацию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rowSpan="26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24615,00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6" gridSpan="2">
                  <a:txBody>
                    <a:bodyPr/>
                    <a:lstStyle/>
                    <a:p>
                      <a:pPr algn="ctr" fontAlgn="ctr"/>
                      <a:r>
                        <a:rPr lang="ru-RU" sz="300" u="none" strike="noStrike" dirty="0">
                          <a:effectLst/>
                        </a:rPr>
                        <a:t>х</a:t>
                      </a:r>
                      <a:endParaRPr lang="ru-RU" sz="300" b="0" i="0" u="none" strike="noStrike" dirty="0">
                        <a:effectLst/>
                        <a:latin typeface="Arial"/>
                      </a:endParaRPr>
                    </a:p>
                  </a:txBody>
                  <a:tcPr marL="3585" marR="3585" marT="3585" marB="0" anchor="ctr"/>
                </a:tc>
                <a:tc rowSpan="26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3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7002 Общее число неработающих граждан, прошедших диспансеризацию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28104,00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7003 Общее число граждан, обучающихся в образовательных организациях по очной форме, прошедших диспансеризацию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7004 Общее число граждан, имеющих право на получение государственной социальной помощи в виде набора социальных услуг , прошедших диспансеризацию (***)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2908,00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из них:  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 инвалиды войны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3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участники Великой Отечественной войны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ветераны боевых действий из числа лиц, указанных в подпунктах 1-4 пункта 1 статьи 3 Федерального закона от 12 января 1995 г. № 5-ФЗ «О ветеранах»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  военнослужащие, проходившие военную службу в воинских частях, учреждениях, военно-учебных заведениях, не входивших в состав действующей армии, в период с 22 июня 1941 года по 3 сентября 1945 года не менее шести месяцев, военнослужащие, награжденные орденами или медалями СССР за службу в указанный период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249">
                <a:tc v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  лица, награжденные знаком «Жителю блокадного Ленинграда» и признанных инвалидами вследствие общего заболевания, трудового увечья и других причин (кроме лиц, инвалидность которых наступила вследствие их противоправных действий)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-  лица, работавшие в период Великой Отечественной войны на объектах противовоздушной обороны, местной противовоздушной обороны, на строительстве оборонительных сооружений, военно-морских баз, аэродромов и других военных объектов в пределах тыловых границ действующих фронтов, операционных зон действующих флотов, на прифронтовых участках железных и автомобильных дорог, а также члены экипажей судов транспортного флота, интернированных в начале Великой Отечественной войны в портах других государств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-  члены семей погибших (умерших) инвалидов войны, участников Великой Отечественной войны и ветеранов боевых действий, члены семей погибших в Великой Отечественной войне лиц из числа личного состава групп самозащиты объектовых и аварийных команд местной противовоздушной обороны, а также члены семей погибших работников госпиталей и больниц города Ленинграда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173">
                <a:tc v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326">
                <a:tc v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1824,00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7005 Общее число граждан, принадлежащих к коренным малочисленным народам Севера, Сибири и Дальнего Востока Российской Федерации, прошедших диспансеризацию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7006 Общее число медицинских организаций, оказывающих первичную медико-санитарную помощь, принимавших участие в проведении диспансеризации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022">
                <a:tc v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из них: имеют кабинеты или отделения медицинской профилактики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7007 Общее число мобильных медицинских бригад, принимавших участие в проведении диспансеризации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 Общее число граждан, диспансеризация которых была проведена мобильными медицинскими бригадами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2144,00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7009 Число письменных отказов от прохождения медицинских мероприятий в рамках диспансеризации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6533,00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7010 Число письменных отказов от прохождения диспансеризации в целом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7011 Число граждан, прошедших первый этап диспансеризации и не завершивших второй этап диспансеризации,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223">
                <a:tc v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2503,00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7012 Число граждан, проживающих в сельской местности, прошедших диспансеризацию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22716,00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(***) Статья 6.1 Федерального закона от 17 июля 1999 г. № 178-ФЗ «О государственной социальной помощи» (Собрание законодательства Российской Федерации, 1999, № 24, ст. 3699; 2004, № 35, ст. 3607).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5" marR="3585" marT="358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effectLst/>
                        <a:latin typeface="Arial"/>
                      </a:endParaRPr>
                    </a:p>
                  </a:txBody>
                  <a:tcPr marL="3585" marR="3585" marT="3585" marB="0" anchor="b"/>
                </a:tc>
              </a:tr>
            </a:tbl>
          </a:graphicData>
        </a:graphic>
      </p:graphicFrame>
      <p:sp>
        <p:nvSpPr>
          <p:cNvPr id="2776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fld id="{8547588A-331A-47E6-B73E-C02CF3CE048F}" type="slidenum">
              <a:rPr lang="ru-RU" altLang="ru-RU" smtClean="0">
                <a:solidFill>
                  <a:schemeClr val="accent1"/>
                </a:solidFill>
              </a:rPr>
              <a:pPr/>
              <a:t>19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777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592763"/>
            <a:ext cx="17430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8564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документ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530225" y="1377950"/>
            <a:ext cx="8710613" cy="4719638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ru-RU" altLang="ru-RU" dirty="0" smtClean="0"/>
              <a:t> 	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Приказ управления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дравоохранения Липецкой области № 129 от 15.02.2017г.   «О внесении изменений в приказ управления здравоохранения Липецкой области от 22 декабря 2016 года №1763 «О проведении в Липецкой области в 2017 году диспансеризации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определенных групп взрослого населения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Форма №131 «Сведения о проведении диспансеризации определенных групп взрослого населения» заполняется в ПК АИС «Барс.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Своды» в срок не позднее 5 числа месяца, следующего за отчетным периодом. 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периодичностью: ежемесячно с нарастающим итогом.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3EF8AE-7840-4769-9D6B-CA7D2427100F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6149" name="Группа 7"/>
          <p:cNvGrpSpPr>
            <a:grpSpLocks/>
          </p:cNvGrpSpPr>
          <p:nvPr/>
        </p:nvGrpSpPr>
        <p:grpSpPr bwMode="auto">
          <a:xfrm>
            <a:off x="10448925" y="5738813"/>
            <a:ext cx="1743075" cy="1123950"/>
            <a:chOff x="999829" y="3274142"/>
            <a:chExt cx="3562339" cy="3305248"/>
          </a:xfrm>
        </p:grpSpPr>
        <p:pic>
          <p:nvPicPr>
            <p:cNvPr id="6150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999829" y="5622361"/>
              <a:ext cx="3562339" cy="9570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677863" y="1663262"/>
            <a:ext cx="8596312" cy="4378763"/>
          </a:xfrm>
        </p:spPr>
        <p:txBody>
          <a:bodyPr/>
          <a:lstStyle/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строк 7001+7002+7003 равна таблице 1000 графа 5 строка 31</a:t>
            </a:r>
          </a:p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7008 равна данным еженедельного мониторинга «ДВН» графа 5</a:t>
            </a:r>
          </a:p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7009 равна сумме данных в таблице 2000 графа 5 сумма строк со 2 по 19 и в таблице 3000 графа 6 строка 17</a:t>
            </a:r>
          </a:p>
          <a:p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7011 равна разности данных еженедельного мониторинга «ДВН» графа 11 и графа 12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fld id="{84D892C9-CA78-4910-83FC-F3635DF5BFD3}" type="slidenum">
              <a:rPr lang="ru-RU" altLang="ru-RU" smtClean="0">
                <a:solidFill>
                  <a:schemeClr val="accent1"/>
                </a:solidFill>
              </a:rPr>
              <a:pPr/>
              <a:t>20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867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543550"/>
            <a:ext cx="174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16095" y="1292772"/>
            <a:ext cx="10351753" cy="2010597"/>
          </a:xfrm>
        </p:spPr>
        <p:txBody>
          <a:bodyPr/>
          <a:lstStyle/>
          <a:p>
            <a:pPr eaLnBrk="1" hangingPunct="1"/>
            <a:r>
              <a:rPr lang="ru-RU" altLang="ru-RU" sz="5400" dirty="0" smtClean="0">
                <a:latin typeface="Comic Sans MS" panose="030F0702030302020204" pitchFamily="66" charset="0"/>
              </a:rPr>
              <a:t/>
            </a:r>
            <a:br>
              <a:rPr lang="ru-RU" altLang="ru-RU" sz="5400" dirty="0" smtClean="0">
                <a:latin typeface="Comic Sans MS" panose="030F0702030302020204" pitchFamily="66" charset="0"/>
              </a:rPr>
            </a:br>
            <a:r>
              <a:rPr lang="ru-RU" altLang="ru-RU" sz="5400" dirty="0" smtClean="0">
                <a:latin typeface="Comic Sans MS" panose="030F0702030302020204" pitchFamily="66" charset="0"/>
              </a:rPr>
              <a:t>СПАСИБО ЗА ВНИМАНИЕ!</a:t>
            </a:r>
          </a:p>
        </p:txBody>
      </p:sp>
      <p:sp>
        <p:nvSpPr>
          <p:cNvPr id="2969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285993-6F21-4CA1-9F75-5B7F8AA62C0F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2970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673725"/>
            <a:ext cx="17430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677863" y="1279525"/>
            <a:ext cx="8596312" cy="42068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endParaRPr lang="ru-RU" altLang="ru-RU" dirty="0" smtClean="0"/>
          </a:p>
          <a:p>
            <a:pPr marL="360000" algn="just" eaLnBrk="1" hangingPunct="1">
              <a:buFont typeface="Wingdings 3" pitchFamily="18" charset="2"/>
              <a:buNone/>
              <a:defRPr/>
            </a:pPr>
            <a:r>
              <a:rPr lang="ru-RU" altLang="ru-RU" dirty="0" smtClean="0"/>
              <a:t>	    	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№131 «Сведения о проведении диспансеризации определенных групп взрослого населения» заполненная в ПК АИС «Барс.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Своды» должна соответствовать форме №131 «Сведения о проведении диспансеризации определенных групп взрослого населения» заполненной в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 «Квазар»,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расхождение возможно за счет карт диспансеризации, которые не успели ввести в систему.  </a:t>
            </a:r>
          </a:p>
          <a:p>
            <a:pPr marL="360000" algn="just" eaLnBrk="1" hangingPunct="1">
              <a:buFont typeface="Wingdings 3" pitchFamily="18" charset="2"/>
              <a:buNone/>
              <a:defRPr/>
            </a:pPr>
            <a:r>
              <a:rPr lang="ru-RU" dirty="0" smtClean="0"/>
              <a:t>    		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за отчетный период по всем таблицам с 1000 по 7000 должны быть больше или равны данным за предыдущий отчетный период.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98E467-D337-4169-A4F2-33C89CA78126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7173" name="Группа 7"/>
          <p:cNvGrpSpPr>
            <a:grpSpLocks/>
          </p:cNvGrpSpPr>
          <p:nvPr/>
        </p:nvGrpSpPr>
        <p:grpSpPr bwMode="auto">
          <a:xfrm>
            <a:off x="10448925" y="5748338"/>
            <a:ext cx="1743075" cy="1109662"/>
            <a:chOff x="999829" y="3274142"/>
            <a:chExt cx="3562339" cy="3305248"/>
          </a:xfrm>
        </p:grpSpPr>
        <p:pic>
          <p:nvPicPr>
            <p:cNvPr id="7174" name="Рисунок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999829" y="5624225"/>
              <a:ext cx="3562339" cy="9551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77863" y="122238"/>
            <a:ext cx="8596312" cy="890587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 проведении диспансеризации определенных групп взрослого населения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677863" y="1306513"/>
            <a:ext cx="8596312" cy="417988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ru-RU" altLang="ru-RU" dirty="0" smtClean="0"/>
          </a:p>
          <a:p>
            <a:pPr eaLnBrk="1" hangingPunct="1">
              <a:buFont typeface="Wingdings 3" pitchFamily="18" charset="2"/>
              <a:buNone/>
            </a:pPr>
            <a:endParaRPr lang="ru-RU" altLang="ru-RU" dirty="0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9A9CDF-AC1A-4366-93CC-29379CE5BA04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8197" name="Группа 7"/>
          <p:cNvGrpSpPr>
            <a:grpSpLocks/>
          </p:cNvGrpSpPr>
          <p:nvPr/>
        </p:nvGrpSpPr>
        <p:grpSpPr bwMode="auto">
          <a:xfrm>
            <a:off x="10448925" y="5691188"/>
            <a:ext cx="1743075" cy="1171575"/>
            <a:chOff x="999829" y="3274142"/>
            <a:chExt cx="3562339" cy="3305248"/>
          </a:xfrm>
        </p:grpSpPr>
        <p:pic>
          <p:nvPicPr>
            <p:cNvPr id="8747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999829" y="5620958"/>
              <a:ext cx="3562339" cy="9584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079006"/>
              </p:ext>
            </p:extLst>
          </p:nvPr>
        </p:nvGraphicFramePr>
        <p:xfrm>
          <a:off x="677863" y="955675"/>
          <a:ext cx="8545515" cy="5422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0496"/>
                <a:gridCol w="424551"/>
                <a:gridCol w="849101"/>
                <a:gridCol w="947074"/>
                <a:gridCol w="311037"/>
                <a:gridCol w="170665"/>
                <a:gridCol w="319631"/>
                <a:gridCol w="113084"/>
                <a:gridCol w="122169"/>
                <a:gridCol w="718458"/>
                <a:gridCol w="517177"/>
                <a:gridCol w="233937"/>
                <a:gridCol w="256359"/>
                <a:gridCol w="348133"/>
                <a:gridCol w="142163"/>
                <a:gridCol w="331375"/>
                <a:gridCol w="649217"/>
                <a:gridCol w="490296"/>
                <a:gridCol w="199454"/>
                <a:gridCol w="290842"/>
                <a:gridCol w="117380"/>
                <a:gridCol w="372916"/>
              </a:tblGrid>
              <a:tr h="28720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проведении диспансеризации определенных групп взрослого населения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880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1000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23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группа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население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6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01.01 текущего года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 диспансеризации по плану текущего года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Прошли диспансеризацию (чел.)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01.01 текущего года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rowSpan="3"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 диспансеризации по плану текущего года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Прошли диспансеризацию (чел.)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на 01.01 текущего года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 диспансеризации по плану текущего года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Прошли диспансеризацию (чел.)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ctr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13594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9191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98876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48083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50793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17538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17241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11076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10675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141127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76074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15061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90051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14530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  <a:tr h="1322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191943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14652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146048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87452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184006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104491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837" marR="5837" marT="58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37" marR="5837" marT="5834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794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E93691-D268-44C6-90D7-61F0CD1B5EAA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9220" name="Группа 7"/>
          <p:cNvGrpSpPr>
            <a:grpSpLocks/>
          </p:cNvGrpSpPr>
          <p:nvPr/>
        </p:nvGrpSpPr>
        <p:grpSpPr bwMode="auto">
          <a:xfrm>
            <a:off x="10448925" y="5730875"/>
            <a:ext cx="1743075" cy="1131888"/>
            <a:chOff x="999829" y="3274142"/>
            <a:chExt cx="3562339" cy="3305248"/>
          </a:xfrm>
        </p:grpSpPr>
        <p:pic>
          <p:nvPicPr>
            <p:cNvPr id="9222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999829" y="5624438"/>
              <a:ext cx="3562339" cy="9549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21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5 и 6 должны соответствовать по общему числу прошедших диспансеризацию еженедельному мониторингу «Диспансеризация взрослого населения» графам 3 и 12  соответственно на последнюю отчетную дату</a:t>
            </a: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15925" y="0"/>
            <a:ext cx="8596313" cy="8191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Сведения о первом этапе диспансеризации определенных групп взрослого населения</a:t>
            </a:r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91135A-941B-4B38-BEF5-9C9FDCB31A2B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10244" name="Группа 7"/>
          <p:cNvGrpSpPr>
            <a:grpSpLocks/>
          </p:cNvGrpSpPr>
          <p:nvPr/>
        </p:nvGrpSpPr>
        <p:grpSpPr bwMode="auto">
          <a:xfrm>
            <a:off x="10448925" y="5665788"/>
            <a:ext cx="1743075" cy="1196975"/>
            <a:chOff x="999829" y="3274142"/>
            <a:chExt cx="3562339" cy="3305248"/>
          </a:xfrm>
        </p:grpSpPr>
        <p:pic>
          <p:nvPicPr>
            <p:cNvPr id="10424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999829" y="5623761"/>
              <a:ext cx="3562339" cy="9556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677863" y="968375"/>
          <a:ext cx="8653463" cy="5508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3325"/>
                <a:gridCol w="372399"/>
                <a:gridCol w="1244151"/>
                <a:gridCol w="1244151"/>
                <a:gridCol w="1244151"/>
                <a:gridCol w="1445286"/>
              </a:tblGrid>
              <a:tr h="161215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первом этапе диспансеризации определенных групп взрослого населения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96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2000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</a:tr>
              <a:tr h="16121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Осмотр, исследование, иное медицинское мероприятие  первого этапа диспансеризации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мероприятие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Выявлены патологические отклонения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</a:tr>
              <a:tr h="374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учтено, выполненных ранее (в предшествующие 12 мес.)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2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</a:tr>
              <a:tr h="4267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 (анкетирование) на выявление хронических неинфекционных заболеваний, факторов риска их развития, потребления наркотических средств и психотропных веществ без назначения врача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28449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Антропометрия (измерение роста стоя, массы тела, окружности талии), расчет индекса массы тела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54578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артериального давления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54573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уровня общего холестерина в крови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уровня глюкозы в крови экспресс-методом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35861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относительного суммарного сердечно-сосудистого риска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21424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абсолютного суммарного сердечно-сосудистого риска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Электрокардиография (в покое)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32215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4267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фельдшером (акушеркой), включая взятие мазка (соскоба) с поверхности шейки матки (наружного маточного зева) и цервикального канала на цитологическое исследование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Флюорография легких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11259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Маммография обеих молочных желез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Клинический анализ крови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Клинический анализ крови развернутый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крови биохимический общетерапевтический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анализ мочи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50870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кала на скрытую кровь иммунохимическим методом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22314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4267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Ультразвуковое исследование (УЗИ) на предмет исключения новообразований органов брюшной полости, малого таза и аневризмы брюшной аорты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10257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28449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Ультразвуковое исследование (УЗИ) в целях исключения аневризмы брюшной аорты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внутриглазного давления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34044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(осмотр) врача-терапевта  (*)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ctr"/>
                </a:tc>
              </a:tr>
              <a:tr h="16121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(*) Врач-терапевт здесь и далее включает врача-терапевта, врача-терапевта участкового, врача-терапевта цехового врачебного участка, врача общей практики (семейного врача)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342900"/>
            <a:ext cx="8596312" cy="4905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dirty="0" smtClean="0"/>
              <a:t> </a:t>
            </a:r>
            <a:r>
              <a:rPr lang="ru-RU" alt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alt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ru-RU" altLang="ru-RU" sz="2700" dirty="0"/>
              <a:t/>
            </a:r>
            <a:br>
              <a:rPr lang="ru-RU" altLang="ru-RU" sz="2700" dirty="0"/>
            </a:br>
            <a:endParaRPr lang="ru-RU" sz="2700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677863" y="890588"/>
            <a:ext cx="8596312" cy="5354637"/>
          </a:xfrm>
        </p:spPr>
        <p:txBody>
          <a:bodyPr/>
          <a:lstStyle/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аблица 2000 сумма граф 3,4 и 5 по строкам с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по 20 заполняется в соответствии с приказом №36ан от 3 февраля 2015 года МЗ РФ (приложение №1 «Объем диспансеризации») 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3 строка 1  и строка 20 должны быть равны общему числу лиц прошедших первый этап диспансеризации (таблица 1000 графа 5 строка 31- итого)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6 сумма строк со 2 по 20 равна общему числу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предварительных диагнозов (случаев)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установленных при проведении диспансеризации (таблица 6000 графа 15 строка 12 – итого)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6 строка 2 равна – таблица 6000 графа 15 строка 4.2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6 строка 3 равна – таблица 6000 графа 15 строка 7.1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6 строка 4 равна – таблица 6000 графа 15 строка 4.3</a:t>
            </a:r>
          </a:p>
          <a:p>
            <a:pPr algn="just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графа 6 строка 5 равна – таблица 6000 графа 15 строка 4.1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рафа 6 сумма строк с 2 по 20 равна – таблица 6000 графа 15 строка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12 (разница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между суммой строк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 19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данными в т.6000 гр.15стр.12 вносится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строку 20)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44FB91-A664-41D2-8FC5-4D403DA47BC7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grpSp>
        <p:nvGrpSpPr>
          <p:cNvPr id="11269" name="Группа 7"/>
          <p:cNvGrpSpPr>
            <a:grpSpLocks/>
          </p:cNvGrpSpPr>
          <p:nvPr/>
        </p:nvGrpSpPr>
        <p:grpSpPr bwMode="auto">
          <a:xfrm>
            <a:off x="10448925" y="5567363"/>
            <a:ext cx="1743075" cy="1295400"/>
            <a:chOff x="999829" y="3274142"/>
            <a:chExt cx="3562339" cy="3305248"/>
          </a:xfrm>
        </p:grpSpPr>
        <p:pic>
          <p:nvPicPr>
            <p:cNvPr id="11270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830" y="3274142"/>
              <a:ext cx="3562338" cy="265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999829" y="5623460"/>
              <a:ext cx="3562339" cy="9559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Липецкая</a:t>
              </a:r>
              <a:r>
                <a:rPr lang="ru-RU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область</a:t>
              </a:r>
              <a:endParaRPr lang="ru-RU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77863" y="252413"/>
            <a:ext cx="8596312" cy="76041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Сведения о втором этапе диспансеризации определенных групп взрослого населения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760207"/>
              </p:ext>
            </p:extLst>
          </p:nvPr>
        </p:nvGraphicFramePr>
        <p:xfrm>
          <a:off x="677863" y="1110348"/>
          <a:ext cx="8833531" cy="536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9880"/>
                <a:gridCol w="378044"/>
                <a:gridCol w="1112495"/>
                <a:gridCol w="1112495"/>
                <a:gridCol w="1112495"/>
                <a:gridCol w="1112495"/>
                <a:gridCol w="1112495"/>
                <a:gridCol w="163132"/>
              </a:tblGrid>
              <a:tr h="39788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втором этапе диспансеризации определенных групп взрослого населения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3000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532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мероприятие второго этапа диспансеризации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показание к дополнительному обследованию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выполненных медицинских мероприятий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376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диспансе-ризации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(в предшествую-щие 12 мес.)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Дуплексное сканирование брахицефальных артерий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врачом-неврологом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Эзофагогастродуоденоскопия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5325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врачом-хирургом или врачом-урологом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6596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врачом-хирургом или врачом-колопроктологом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Колоноскопия или ректороманоскопия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липидного спектра крови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Спирометрия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врачом-акушером-гинекологом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6596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концентрации гликированного гемоглобина в крови или тест на толерантность к глюкозе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врачом-оториноларингологом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5325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крови на уровень содержания простатспецифического антигена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врачом-офтальмологом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5325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Индивидуальное углубленное профилактическое консультирование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16221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13703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25325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Групповое профилактическое консультирование (школа пациента)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(осмотр) врача-терапевта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35406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30387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3508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1507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3100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  <a:tr h="53193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результатам осмотра врачом неврологом и дуплексного сканирования брахицефальных артерий выявлено медицинское показание для направления  и направлено к врачу-сердечно-сосудистому хирургу, чел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16" marR="7116" marT="71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effectLst/>
                        <a:latin typeface="Arial"/>
                      </a:endParaRPr>
                    </a:p>
                  </a:txBody>
                  <a:tcPr marL="7116" marR="7116" marT="7116" marB="0" anchor="b"/>
                </a:tc>
              </a:tr>
            </a:tbl>
          </a:graphicData>
        </a:graphic>
      </p:graphicFrame>
      <p:sp>
        <p:nvSpPr>
          <p:cNvPr id="1251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30C429-5C6B-4F05-B50A-6248E848F68B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1251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494338"/>
            <a:ext cx="1743075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540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3000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677863" y="1600200"/>
            <a:ext cx="8596312" cy="3478213"/>
          </a:xfrm>
        </p:spPr>
        <p:txBody>
          <a:bodyPr/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рафа 3 строка 16 равна – графа 11 еженедельного мониторинга ДВН «Число граждан направленных на второй этап диспансеризации» на конец месяца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рафа 4 строка 16 равна – графа 12 еженедельного мониторинга ДВН «из них: завершили второй этап диспансеризации» на конец месяца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рафа 7 строка 17 равна – таблица 5001 графа 15 строка 12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строка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равна – таблица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5001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15 строка 4.3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строка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равна – таблица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5001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15 строка 4.1</a:t>
            </a:r>
          </a:p>
          <a:p>
            <a:pPr algn="just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сумма строк с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равна – таблица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5001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графа 15 строка 12 (разница  между суммой строк с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 данными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т.5001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гр.15стр.12 вносится в строку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16)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0F8641-C52A-4588-AE3C-031F1AF5E155}" type="slidenum">
              <a:rPr lang="ru-RU" altLang="ru-RU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dirty="0" smtClean="0">
              <a:solidFill>
                <a:schemeClr val="accent1"/>
              </a:solidFill>
            </a:endParaRPr>
          </a:p>
        </p:txBody>
      </p:sp>
      <p:pic>
        <p:nvPicPr>
          <p:cNvPr id="1331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5395913"/>
            <a:ext cx="17430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2341</TotalTime>
  <Words>5321</Words>
  <Application>Microsoft Office PowerPoint</Application>
  <PresentationFormat>Произвольный</PresentationFormat>
  <Paragraphs>2470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Грань</vt:lpstr>
      <vt:lpstr>Диспансеризация определенных групп взрослого населения</vt:lpstr>
      <vt:lpstr>Нормативный документ</vt:lpstr>
      <vt:lpstr>Презентация PowerPoint</vt:lpstr>
      <vt:lpstr>Сведения о проведении диспансеризации определенных групп взрослого населения</vt:lpstr>
      <vt:lpstr>Таблица 1000  </vt:lpstr>
      <vt:lpstr>Сведения о первом этапе диспансеризации определенных групп взрослого населения</vt:lpstr>
      <vt:lpstr> Таблица 2000  </vt:lpstr>
      <vt:lpstr>Сведения о втором этапе диспансеризации определенных групп взрослого населения</vt:lpstr>
      <vt:lpstr>Таблица 3000  </vt:lpstr>
      <vt:lpstr>Сведения о выявленных отдельных факторах риска развития хронических неинфекционных заболеваний, не являющихся заболеваниями, в соответствии с кодами МКБ-10</vt:lpstr>
      <vt:lpstr>Сведения о выявленных при проведении диспансеризации заболеваниях (случаев)</vt:lpstr>
      <vt:lpstr>Таблица 5000  </vt:lpstr>
      <vt:lpstr>Сведения о впервые выявленных при проведении диспансеризации заболеваниях (случаев)</vt:lpstr>
      <vt:lpstr>Таблица 5001 </vt:lpstr>
      <vt:lpstr>Сведения об установленных при проведении диспансеризации предварительных диагнозах (случаев)</vt:lpstr>
      <vt:lpstr>Таблица 6000</vt:lpstr>
      <vt:lpstr> Общие результаты диспансеризации определенных групп взрослого населения </vt:lpstr>
      <vt:lpstr>Таблица 7000</vt:lpstr>
      <vt:lpstr>Презентация PowerPoint</vt:lpstr>
      <vt:lpstr>Презентация PowerPoint</vt:lpstr>
      <vt:lpstr>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Shcheglov</dc:creator>
  <cp:lastModifiedBy>RePack by Diakov</cp:lastModifiedBy>
  <cp:revision>115</cp:revision>
  <dcterms:created xsi:type="dcterms:W3CDTF">2015-12-14T10:54:13Z</dcterms:created>
  <dcterms:modified xsi:type="dcterms:W3CDTF">2017-04-21T11:59:24Z</dcterms:modified>
</cp:coreProperties>
</file>