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8" r:id="rId3"/>
    <p:sldId id="270" r:id="rId4"/>
    <p:sldId id="259" r:id="rId5"/>
    <p:sldId id="271" r:id="rId6"/>
    <p:sldId id="272" r:id="rId7"/>
    <p:sldId id="260" r:id="rId8"/>
    <p:sldId id="268" r:id="rId9"/>
    <p:sldId id="261" r:id="rId10"/>
    <p:sldId id="262" r:id="rId11"/>
    <p:sldId id="269" r:id="rId12"/>
    <p:sldId id="263" r:id="rId13"/>
    <p:sldId id="264" r:id="rId14"/>
    <p:sldId id="266" r:id="rId15"/>
    <p:sldId id="265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rgbClr val="92D050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/>
              <a:t>Статистический отчет </a:t>
            </a:r>
            <a:br>
              <a:rPr lang="ru-RU" dirty="0" smtClean="0"/>
            </a:br>
            <a:r>
              <a:rPr lang="ru-RU" dirty="0" smtClean="0"/>
              <a:t>по профилю «Наркология»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pPr algn="l"/>
            <a:r>
              <a:rPr lang="ru-RU" sz="1600" dirty="0" smtClean="0">
                <a:solidFill>
                  <a:schemeClr val="tx1"/>
                </a:solidFill>
              </a:rPr>
              <a:t>Зам. главного врача ГУЗ «ЛОНД» Яковлев А.Н. 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214422"/>
            <a:ext cx="70723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/>
              <a:t>Порядок диспансерного наблюдения за лицами </a:t>
            </a:r>
          </a:p>
          <a:p>
            <a:r>
              <a:rPr lang="ru-RU" dirty="0" smtClean="0"/>
              <a:t>с психическими расстройствами и (или) расстройствами поведения, связанными с употреблением </a:t>
            </a:r>
            <a:r>
              <a:rPr lang="ru-RU" dirty="0" err="1" smtClean="0"/>
              <a:t>психоактивных</a:t>
            </a:r>
            <a:r>
              <a:rPr lang="ru-RU" dirty="0" smtClean="0"/>
              <a:t> веществ, утвержденный Приказом №1034 Минздрава России от 13 декабря 2015 года, </a:t>
            </a:r>
          </a:p>
          <a:p>
            <a:r>
              <a:rPr lang="ru-RU" dirty="0" smtClean="0"/>
              <a:t>изменил концепцию наблюдения за пациентами с наркологическими расстройствами: </a:t>
            </a:r>
          </a:p>
          <a:p>
            <a:r>
              <a:rPr lang="ru-RU" dirty="0" smtClean="0"/>
              <a:t>- понятия «профилактическое наблюдение», «профилактический учет», «профилактическая группа» в новом Порядке отсутствуют; </a:t>
            </a:r>
          </a:p>
          <a:p>
            <a:r>
              <a:rPr lang="ru-RU" dirty="0" smtClean="0"/>
              <a:t>- диспансерное наблюдение организуется как для пациентов с диагнозом «Синдром зависимости» (код заболевания по МКБ-106 – F1x.2), так и для пациентов с другими наркологическими расстройствами, включая группу пациентов с диагнозом «пагубное употребление ПАВ» (код заболевания по МКБ-10 – F1x.1);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642918"/>
            <a:ext cx="821537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Межгодовая сверка ф. 37 таб. 2100 строк 8,9,10 (пациенты с вредными последствиями). </a:t>
            </a:r>
          </a:p>
          <a:p>
            <a:endParaRPr lang="ru-RU" b="1" dirty="0" smtClean="0"/>
          </a:p>
          <a:p>
            <a:r>
              <a:rPr lang="ru-RU" b="1" dirty="0" smtClean="0"/>
              <a:t>Часть пациентов может быть не переведена на диспансерное наблюдение и не снята по отсутствию сведений или в связи с отказом от диспансерного наблюдения. </a:t>
            </a:r>
          </a:p>
          <a:p>
            <a:endParaRPr lang="ru-RU" b="1" dirty="0" smtClean="0"/>
          </a:p>
          <a:p>
            <a:r>
              <a:rPr lang="ru-RU" b="1" dirty="0" smtClean="0"/>
              <a:t>Эти пациенты не могут быть показаны в т. 2100. </a:t>
            </a:r>
          </a:p>
          <a:p>
            <a:endParaRPr lang="ru-RU" b="1" dirty="0" smtClean="0"/>
          </a:p>
          <a:p>
            <a:r>
              <a:rPr lang="ru-RU" b="1" dirty="0" smtClean="0"/>
              <a:t>Количество этих пациентов подается отдельно в пояснительной записке. </a:t>
            </a:r>
          </a:p>
          <a:p>
            <a:endParaRPr lang="ru-RU" b="1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Количество пациентов в </a:t>
            </a:r>
            <a:r>
              <a:rPr lang="ru-RU" b="1" dirty="0" smtClean="0">
                <a:solidFill>
                  <a:srgbClr val="FF0000"/>
                </a:solidFill>
              </a:rPr>
              <a:t>2018 </a:t>
            </a:r>
            <a:r>
              <a:rPr lang="ru-RU" b="1" dirty="0" smtClean="0">
                <a:solidFill>
                  <a:srgbClr val="FF0000"/>
                </a:solidFill>
              </a:rPr>
              <a:t>году:  количество в </a:t>
            </a:r>
            <a:r>
              <a:rPr lang="ru-RU" b="1" dirty="0" smtClean="0">
                <a:solidFill>
                  <a:srgbClr val="FF0000"/>
                </a:solidFill>
              </a:rPr>
              <a:t>2017 </a:t>
            </a:r>
            <a:r>
              <a:rPr lang="ru-RU" b="1" dirty="0" smtClean="0">
                <a:solidFill>
                  <a:srgbClr val="FF0000"/>
                </a:solidFill>
              </a:rPr>
              <a:t>году </a:t>
            </a:r>
            <a:r>
              <a:rPr lang="ru-RU" b="1" dirty="0" smtClean="0">
                <a:solidFill>
                  <a:srgbClr val="FF0000"/>
                </a:solidFill>
              </a:rPr>
              <a:t>- </a:t>
            </a:r>
            <a:r>
              <a:rPr lang="ru-RU" b="1" dirty="0" smtClean="0">
                <a:solidFill>
                  <a:srgbClr val="FF0000"/>
                </a:solidFill>
              </a:rPr>
              <a:t>снятые </a:t>
            </a:r>
            <a:r>
              <a:rPr lang="ru-RU" b="1" dirty="0" smtClean="0">
                <a:solidFill>
                  <a:srgbClr val="FF0000"/>
                </a:solidFill>
              </a:rPr>
              <a:t>+ </a:t>
            </a:r>
            <a:r>
              <a:rPr lang="ru-RU" b="1" dirty="0" smtClean="0">
                <a:solidFill>
                  <a:srgbClr val="FF0000"/>
                </a:solidFill>
              </a:rPr>
              <a:t>взятые (+ отдельно указанные в пояснительной записке лица, страдающие вредными последствиями, не переведенные на диспансерное наблюдение и не снятые по отсутствию сведений или в связи с отказом от диспансерного наблюдения).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/>
          </a:p>
          <a:p>
            <a:r>
              <a:rPr lang="ru-RU" b="1" dirty="0" smtClean="0"/>
              <a:t> 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305342"/>
            <a:ext cx="65722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/>
              <a:t>Особенности </a:t>
            </a:r>
            <a:r>
              <a:rPr lang="ru-RU" b="1" dirty="0" err="1" smtClean="0"/>
              <a:t>межформенной</a:t>
            </a:r>
            <a:r>
              <a:rPr lang="ru-RU" b="1" dirty="0" smtClean="0"/>
              <a:t> проверки форм №11 и №37 </a:t>
            </a:r>
          </a:p>
          <a:p>
            <a:r>
              <a:rPr lang="ru-RU" dirty="0" smtClean="0"/>
              <a:t>Число пациентов, зарегистрированных впервые в жизни с диагнозом наркологического расстройства, должно быть больше или равно числу пациентов взятых под диспансерное наблюдение впервые в жизни: </a:t>
            </a:r>
          </a:p>
          <a:p>
            <a:r>
              <a:rPr lang="ru-RU" dirty="0" smtClean="0"/>
              <a:t>•стр. 1 гр. 4 таб.2000 ф.№11 &gt; = стр.11 гр.5 т.2100 ф.№37 </a:t>
            </a:r>
          </a:p>
          <a:p>
            <a:r>
              <a:rPr lang="ru-RU" b="1" dirty="0" smtClean="0"/>
              <a:t>(т.к. диспансерное наблюдение проводится только на основании добровольного согласия!)</a:t>
            </a:r>
          </a:p>
          <a:p>
            <a:endParaRPr lang="ru-RU" dirty="0" smtClean="0"/>
          </a:p>
          <a:p>
            <a:r>
              <a:rPr lang="ru-RU" dirty="0" smtClean="0"/>
              <a:t>Аналогичная проверка должна проводиться по соответствующим диагностическим и возрастным категориям. 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612845"/>
            <a:ext cx="78581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err="1" smtClean="0"/>
              <a:t>Межформенная</a:t>
            </a:r>
            <a:r>
              <a:rPr lang="ru-RU" b="1" dirty="0" smtClean="0"/>
              <a:t> проверка форм №11 и №12</a:t>
            </a:r>
          </a:p>
          <a:p>
            <a:r>
              <a:rPr lang="ru-RU" dirty="0" smtClean="0"/>
              <a:t>•</a:t>
            </a:r>
            <a:r>
              <a:rPr lang="ru-RU" b="1" dirty="0" smtClean="0"/>
              <a:t>По зарегистрированным заболеваниям: </a:t>
            </a:r>
          </a:p>
          <a:p>
            <a:r>
              <a:rPr lang="ru-RU" dirty="0" smtClean="0"/>
              <a:t>•Стр. 1 гр. 4 т. 1000 ф.№11 = сумме строк 6.1 по гр.4 таблиц 1000, 2000, 3000 ф. №12 </a:t>
            </a:r>
          </a:p>
          <a:p>
            <a:r>
              <a:rPr lang="ru-RU" dirty="0" smtClean="0"/>
              <a:t>•По детям 0-14 лет </a:t>
            </a:r>
            <a:r>
              <a:rPr lang="ru-RU" dirty="0" err="1" smtClean="0"/>
              <a:t>вкл</a:t>
            </a:r>
            <a:r>
              <a:rPr lang="ru-RU" dirty="0" smtClean="0"/>
              <a:t>.: стр. 1 гр. 6 т. 1000 ф.№11 = 6.1 по гр.4 таблицы 1000 ф. №12 </a:t>
            </a:r>
          </a:p>
          <a:p>
            <a:r>
              <a:rPr lang="ru-RU" dirty="0" smtClean="0"/>
              <a:t>•По детям 15-17 лет </a:t>
            </a:r>
            <a:r>
              <a:rPr lang="ru-RU" dirty="0" err="1" smtClean="0"/>
              <a:t>вкл</a:t>
            </a:r>
            <a:r>
              <a:rPr lang="ru-RU" dirty="0" smtClean="0"/>
              <a:t>.: стр. 1 гр. 7 т. 1000 ф.№11 = 6.1 по гр.4 таблицы 2000 ф. №12 </a:t>
            </a:r>
          </a:p>
          <a:p>
            <a:r>
              <a:rPr lang="ru-RU" dirty="0" smtClean="0"/>
              <a:t>• </a:t>
            </a:r>
            <a:r>
              <a:rPr lang="ru-RU" b="1" dirty="0" smtClean="0"/>
              <a:t>По заболеваниям, установленным впервые в жизни: </a:t>
            </a:r>
          </a:p>
          <a:p>
            <a:r>
              <a:rPr lang="ru-RU" dirty="0" smtClean="0"/>
              <a:t>•Стр.1 гр.4 т.2000 ф.№11 = сумме строк 6.1 по гр.9 таблиц 1000, 2000, 3000 ф. №12 </a:t>
            </a:r>
          </a:p>
          <a:p>
            <a:r>
              <a:rPr lang="ru-RU" dirty="0" smtClean="0"/>
              <a:t>•По детям 0-14 лет </a:t>
            </a:r>
            <a:r>
              <a:rPr lang="ru-RU" dirty="0" err="1" smtClean="0"/>
              <a:t>вкл</a:t>
            </a:r>
            <a:r>
              <a:rPr lang="ru-RU" dirty="0" smtClean="0"/>
              <a:t>.: стр.1 гр.6 т.2000 ф.№11 = 6.1 по гр.9 таблицы 1000 ф. №12 </a:t>
            </a:r>
          </a:p>
          <a:p>
            <a:r>
              <a:rPr lang="ru-RU" dirty="0" smtClean="0"/>
              <a:t>•По детям 15-17 лет </a:t>
            </a:r>
            <a:r>
              <a:rPr lang="ru-RU" dirty="0" err="1" smtClean="0"/>
              <a:t>вкл</a:t>
            </a:r>
            <a:r>
              <a:rPr lang="ru-RU" dirty="0" smtClean="0"/>
              <a:t>.: стр. 1 гр. 7 т. 1000 ф.№11 = 6.1 по гр.9 таблицы 2000 ф. №12 </a:t>
            </a:r>
          </a:p>
          <a:p>
            <a:r>
              <a:rPr lang="ru-RU" dirty="0" smtClean="0"/>
              <a:t>________________________________________________ </a:t>
            </a:r>
          </a:p>
          <a:p>
            <a:r>
              <a:rPr lang="ru-RU" dirty="0" smtClean="0"/>
              <a:t>В графе «выявлено при </a:t>
            </a:r>
            <a:r>
              <a:rPr lang="ru-RU" dirty="0" err="1" smtClean="0"/>
              <a:t>профосмотре</a:t>
            </a:r>
            <a:r>
              <a:rPr lang="ru-RU" dirty="0" smtClean="0"/>
              <a:t>» указывать в соответствии с формой «О раннем выявлении наркологической патологии» ИС БАРС (больные </a:t>
            </a:r>
            <a:r>
              <a:rPr lang="ru-RU" dirty="0" err="1" smtClean="0"/>
              <a:t>зависимостью+вредные</a:t>
            </a:r>
            <a:r>
              <a:rPr lang="ru-RU" dirty="0" smtClean="0"/>
              <a:t> последствие приема ПАВ)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1" y="428604"/>
          <a:ext cx="8643997" cy="7334639"/>
        </p:xfrm>
        <a:graphic>
          <a:graphicData uri="http://schemas.openxmlformats.org/drawingml/2006/table">
            <a:tbl>
              <a:tblPr/>
              <a:tblGrid>
                <a:gridCol w="1758101"/>
                <a:gridCol w="512780"/>
                <a:gridCol w="512780"/>
                <a:gridCol w="586033"/>
                <a:gridCol w="732542"/>
                <a:gridCol w="805796"/>
                <a:gridCol w="805796"/>
                <a:gridCol w="805796"/>
                <a:gridCol w="952304"/>
                <a:gridCol w="1172069"/>
              </a:tblGrid>
              <a:tr h="181191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Раннее выявление наркологической патологии по результатам: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лиц, выявленных  за 11 мес. 2017 года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11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23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алкоголизм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наркомания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токсикомания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Употребление с вредными последствиями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Употребление без диагноза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47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алкоголя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наркотиков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психоактивных веществ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алкоголя Z72.1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наркотических средств и психоактивных веществ Z72.2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медицинского освидетельствования водителей и кандидатов в водители 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136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медицинского освидетельствования лиц, получающих лицензию на оружие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предварительных и периодических медицинских  осмотров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558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508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2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осмотров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обучающихся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4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медицинских освидетельствований на состояние опьянения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1344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827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410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использования извещений из органов системы профилактики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790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596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3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использования судебных постановлений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380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154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152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осмотров врачом-наркологом  в соматических отделениях стационаров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174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59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осмотров врачом-наркологом на амбулаторном приеме  по направлению врачей иных специальностей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166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3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результатам иных мероприятий 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405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160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122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72" marR="30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4041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309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268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270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2285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782</a:t>
                      </a:r>
                    </a:p>
                  </a:txBody>
                  <a:tcPr marL="30472" marR="3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71480"/>
            <a:ext cx="764386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err="1" smtClean="0"/>
              <a:t>Межформенная</a:t>
            </a:r>
            <a:r>
              <a:rPr lang="ru-RU" b="1" dirty="0" smtClean="0"/>
              <a:t> проверка форм №37 и №12 </a:t>
            </a:r>
          </a:p>
          <a:p>
            <a:r>
              <a:rPr lang="ru-RU" dirty="0" smtClean="0"/>
              <a:t>•Сверка показателей в т.2100 ф.№37 со стр.6.1 ф. №12 «Сведения о числе заболеваний, зарегистрированных у пациентов, проживающих в районе обслуживания медицинской организации» в редакции приказа Росстата №355 от 21.07.2016 г. </a:t>
            </a:r>
          </a:p>
          <a:p>
            <a:r>
              <a:rPr lang="ru-RU" dirty="0" smtClean="0"/>
              <a:t>• </a:t>
            </a:r>
          </a:p>
          <a:p>
            <a:r>
              <a:rPr lang="ru-RU" dirty="0" smtClean="0"/>
              <a:t>•Гр. 4 стр. 11 т. 2100 ф.№37 = гр. 8 по сумме строк 6.1 таблиц 1000, 2000, 3000 ф. №12 </a:t>
            </a:r>
          </a:p>
          <a:p>
            <a:r>
              <a:rPr lang="ru-RU" dirty="0" smtClean="0"/>
              <a:t>•Гр. 5 стр. 11 т. 2100 ф.№37 = гр. 10 по сумме строк 6.1 таблиц 1000, 2000, 3000 ф. №12 </a:t>
            </a:r>
          </a:p>
          <a:p>
            <a:r>
              <a:rPr lang="ru-RU" dirty="0" smtClean="0"/>
              <a:t>•Гр. 6 стр. 11 т. 2100 ф.№37 = гр. 14 по сумме строк 6.1 таблиц 1000, 2000, 3000 ф. №12 </a:t>
            </a:r>
          </a:p>
          <a:p>
            <a:r>
              <a:rPr lang="ru-RU" dirty="0" smtClean="0"/>
              <a:t>•Гр. 8 стр. 11 т. 2100 ф.№37 = гр. 15 по сумме строк 6.1 таблиц 1000, 2000, 3000 ф. №12 </a:t>
            </a:r>
          </a:p>
          <a:p>
            <a:r>
              <a:rPr lang="ru-RU" dirty="0" smtClean="0"/>
              <a:t>•Гр. 10 стр. 11 т. 2100 ф.№37 = гр. 15 по строке. 6.1 т. 1000 ф. №12 </a:t>
            </a:r>
          </a:p>
          <a:p>
            <a:r>
              <a:rPr lang="ru-RU" dirty="0" smtClean="0"/>
              <a:t>•Гр. 11 стр. 11 т. 2100 ф.№37 = гр. 15 по строке 6.1 т. 2000 ф. №12 </a:t>
            </a:r>
          </a:p>
          <a:p>
            <a:r>
              <a:rPr lang="ru-RU" dirty="0" smtClean="0"/>
              <a:t>• </a:t>
            </a:r>
          </a:p>
          <a:p>
            <a:r>
              <a:rPr lang="ru-RU" dirty="0" smtClean="0"/>
              <a:t>•При этом межгодовое движение по строкам 6.1 в отдельности по таблицам 1000, 2000 и 3000 (по детям, подросткам и взрослым 18 лет и старше) в ф.№12 из-за возрастных переходов может не соблюдаться. Однако по сумме этих строк в ф.№12 баланс не должен быть нарушен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сдачи отчета за </a:t>
            </a:r>
            <a:r>
              <a:rPr lang="ru-RU" dirty="0" smtClean="0"/>
              <a:t>2018 </a:t>
            </a:r>
            <a:r>
              <a:rPr lang="ru-RU" dirty="0" smtClean="0"/>
              <a:t>год: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Сверка с формами «Осмотры обучающихся»,  «Освидетельствование» и «Раннее выявление» ИС «БАРС». </a:t>
            </a:r>
          </a:p>
          <a:p>
            <a:r>
              <a:rPr lang="ru-RU" dirty="0" smtClean="0"/>
              <a:t>На </a:t>
            </a:r>
            <a:r>
              <a:rPr lang="ru-RU" dirty="0" smtClean="0"/>
              <a:t>пациентов наркологического профиля, умерших на наркологической (психиатрической) койке,  предоставляется </a:t>
            </a:r>
            <a:r>
              <a:rPr lang="ru-RU" dirty="0" smtClean="0"/>
              <a:t>копия корешка свидетельства о смерти</a:t>
            </a:r>
            <a:endParaRPr lang="ru-RU" dirty="0" smtClean="0"/>
          </a:p>
          <a:p>
            <a:r>
              <a:rPr lang="ru-RU" dirty="0" smtClean="0"/>
              <a:t>На пациентов, умерших от наркологических расстройств на непрофильный койках (если таких пациентов больше 10 чел по региону согласно ф. №14) предоставляется </a:t>
            </a:r>
            <a:r>
              <a:rPr lang="ru-RU" dirty="0" smtClean="0"/>
              <a:t>копии корешка свидетельства о смерти.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500041"/>
          <a:ext cx="8358246" cy="6241220"/>
        </p:xfrm>
        <a:graphic>
          <a:graphicData uri="http://schemas.openxmlformats.org/drawingml/2006/table">
            <a:tbl>
              <a:tblPr/>
              <a:tblGrid>
                <a:gridCol w="1643074"/>
                <a:gridCol w="857256"/>
                <a:gridCol w="736423"/>
                <a:gridCol w="666647"/>
                <a:gridCol w="911670"/>
                <a:gridCol w="666647"/>
                <a:gridCol w="828632"/>
                <a:gridCol w="828632"/>
                <a:gridCol w="495893"/>
                <a:gridCol w="723372"/>
              </a:tblGrid>
              <a:tr h="25524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ТАБЛ.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2170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болезней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Обратились </a:t>
                      </a:r>
                      <a:b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течение года </a:t>
                      </a:r>
                      <a:b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 всего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из них по поводу: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Прекратили лечение: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На конец отчетного года –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продолжили лечение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 том числе по причинам: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65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обязательного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Лечения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УК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КОАП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П.2.1. ст.4.1.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альтернативного лечения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УК ст. 82.1</a:t>
                      </a:r>
                      <a:endParaRPr lang="ru-RU" sz="1400" b="1" u="sng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окончание лечения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из них (гр.7) – находятся в ремиссии свыше 1 года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отказ от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лечения и самовольное прекращение </a:t>
                      </a: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лечени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иное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(умер, осужден и т.п.)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52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4296" marR="442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4296" marR="442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3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Синдром зависимости от алкоголя (стр. 01, 02)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 бывает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!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68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Синдром зависимости от наркотических веществ </a:t>
                      </a:r>
                      <a:b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(стр. 06)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8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Синдром зависимости от ненаркотических ПАВ (стр. 07)</a:t>
                      </a:r>
                    </a:p>
                  </a:txBody>
                  <a:tcPr marL="44296" marR="442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6" marR="44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571612"/>
          <a:ext cx="7500991" cy="3921066"/>
        </p:xfrm>
        <a:graphic>
          <a:graphicData uri="http://schemas.openxmlformats.org/drawingml/2006/table">
            <a:tbl>
              <a:tblPr/>
              <a:tblGrid>
                <a:gridCol w="1646646"/>
                <a:gridCol w="290856"/>
                <a:gridCol w="864910"/>
                <a:gridCol w="864910"/>
                <a:gridCol w="843990"/>
                <a:gridCol w="771530"/>
                <a:gridCol w="771530"/>
                <a:gridCol w="795513"/>
                <a:gridCol w="651106"/>
              </a:tblGrid>
              <a:tr h="578908"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должностей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№ стр.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Занято 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должностей на конец года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Число посещений к врачам 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Число посещений  по поводу заболевания (из гр.4)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сделано по поводу (из гр.4):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из них - детьми в возрасте  –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0-17 лет вкл.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8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освидетельствования для работы и иных целей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реабилитации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Z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50.2, 50.3, 50.8) 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детьми  в возрасте 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0-17 лет 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вкл.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969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44787" marR="44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Психиатры-наркологи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, ведущие амбулаторный прием, в том числе: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	взрослых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47,50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193092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159403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2549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33689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439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детей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(0-17 лет 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вкл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.)</a:t>
                      </a:r>
                    </a:p>
                  </a:txBody>
                  <a:tcPr marL="44787" marR="44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02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2,50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4396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2641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4396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1755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1755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Психотерапевты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2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Кроме того: психиатры-наркологи, осуществляющие анонимное лечение </a:t>
                      </a:r>
                    </a:p>
                  </a:txBody>
                  <a:tcPr marL="44787" marR="447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87" marR="447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42976" y="1214422"/>
            <a:ext cx="1401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Т. 2200 ф. 37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4349" y="5715016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строки 1 и 2 не включаются платные приемы, медицинское освидетельствование на состояние </a:t>
            </a:r>
            <a:r>
              <a:rPr lang="ru-RU" dirty="0" smtClean="0"/>
              <a:t>опьянения, приемы зав. отделениями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928802"/>
          <a:ext cx="7786741" cy="4311408"/>
        </p:xfrm>
        <a:graphic>
          <a:graphicData uri="http://schemas.openxmlformats.org/drawingml/2006/table">
            <a:tbl>
              <a:tblPr/>
              <a:tblGrid>
                <a:gridCol w="1707865"/>
                <a:gridCol w="301668"/>
                <a:gridCol w="1444302"/>
                <a:gridCol w="1444302"/>
                <a:gridCol w="1444302"/>
                <a:gridCol w="1444302"/>
              </a:tblGrid>
              <a:tr h="396876"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должностей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№ стр.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Распределение посещений по видам оплаты (из гр.4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1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ОМС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бюджет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платные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ДМС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908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44747" marR="44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44747" marR="44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Психиатры-наркологи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, ведущие амбулаторный прием, в том числе: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взрослых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0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детей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(0-17 лет 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вкл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.)</a:t>
                      </a:r>
                    </a:p>
                  </a:txBody>
                  <a:tcPr marL="44747" marR="44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02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5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Психотерапевты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76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Кроме того: психиатры-наркологи, осуществляющие анонимное лечение </a:t>
                      </a:r>
                    </a:p>
                  </a:txBody>
                  <a:tcPr marL="44747" marR="44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Нет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Может быть (направленные врачами иных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специальностей)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при условии выделении ставки для анонимного лечения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Может быть 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Может быть 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7" marR="44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173493" y="857232"/>
            <a:ext cx="2255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Таблица 2200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00095" y="2143115"/>
          <a:ext cx="7000928" cy="3038405"/>
        </p:xfrm>
        <a:graphic>
          <a:graphicData uri="http://schemas.openxmlformats.org/drawingml/2006/table">
            <a:tbl>
              <a:tblPr/>
              <a:tblGrid>
                <a:gridCol w="1853818"/>
                <a:gridCol w="309784"/>
                <a:gridCol w="806221"/>
                <a:gridCol w="806221"/>
                <a:gridCol w="806221"/>
                <a:gridCol w="806221"/>
                <a:gridCol w="806221"/>
                <a:gridCol w="806221"/>
              </a:tblGrid>
              <a:tr h="220607"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Освидетельствование проводилось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врачами: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№ стр.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лиц, направленных на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освидетельство-вание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Результаты освидетельствования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установлено фактов: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фактов употребления и (или) опьянения не установлено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число отказов от освидетельство-вания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4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алкогольного опьянения 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употребления и (или) опьянения наркотиками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употребления и (или) опьянения ненаркотичес-кими ПАВ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60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Психиатрами-наркологами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нарк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. службы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5562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2044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1181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1948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361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Врачами общей сети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02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3115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1972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292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474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376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Итого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8677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4016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1473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2422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737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6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   из них (стр.03) – лиц, которые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   управляют транспортным средством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2215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581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165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1293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169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959" marR="45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14348" y="357166"/>
            <a:ext cx="79296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Наркологическое освидетельствование лиц для определения состояния алкогольного опьянения, а также  факта употребления и (или) опьянения наркотическими и иными ПАВ (ф. 37)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(2500)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											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9" y="928670"/>
          <a:ext cx="8072491" cy="4561543"/>
        </p:xfrm>
        <a:graphic>
          <a:graphicData uri="http://schemas.openxmlformats.org/drawingml/2006/table">
            <a:tbl>
              <a:tblPr/>
              <a:tblGrid>
                <a:gridCol w="1823272"/>
                <a:gridCol w="949757"/>
                <a:gridCol w="522802"/>
                <a:gridCol w="522802"/>
                <a:gridCol w="522802"/>
                <a:gridCol w="522802"/>
                <a:gridCol w="522802"/>
                <a:gridCol w="522802"/>
                <a:gridCol w="522802"/>
                <a:gridCol w="522802"/>
                <a:gridCol w="522802"/>
                <a:gridCol w="594244"/>
              </a:tblGrid>
              <a:tr h="590783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imes New Roman"/>
                        </a:rPr>
                        <a:t>Направлено на освидетельствование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Всего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Из них в состоянии опьянения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Несовершеннолетние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Алкогольное опьянение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Наркотическое опьянение ( с указанием вещества по ХТИ)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imes New Roman"/>
                        </a:rPr>
                        <a:t>Опьянение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психоактивными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(токсическими) веществами 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4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всего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в состоянии опьянения 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всего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опиоиды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каннабиоиды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стимуляторы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imes New Roman"/>
                        </a:rPr>
                        <a:t>иные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УФСКН (УНК)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980" marR="4980" marT="49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120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56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6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latin typeface="Tahoma"/>
                        </a:rPr>
                        <a:t>14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42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latin typeface="Tahoma"/>
                        </a:rPr>
                        <a:t>1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18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14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9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ГИБДД</a:t>
                      </a:r>
                    </a:p>
                  </a:txBody>
                  <a:tcPr marL="4980" marR="4980" marT="49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1 031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311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27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latin typeface="Tahoma"/>
                        </a:rPr>
                        <a:t>236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72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latin typeface="Tahoma"/>
                        </a:rPr>
                        <a:t>10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40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6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16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3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ОВД</a:t>
                      </a:r>
                    </a:p>
                  </a:txBody>
                  <a:tcPr marL="4980" marR="4980" marT="49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1 769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1 281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53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24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latin typeface="Tahoma"/>
                        </a:rPr>
                        <a:t>829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444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latin typeface="Tahoma"/>
                        </a:rPr>
                        <a:t>32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166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34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212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8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1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Администрация предприятий (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техногенноопасные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производства)</a:t>
                      </a:r>
                    </a:p>
                  </a:txBody>
                  <a:tcPr marL="4980" marR="4980" marT="49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56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29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latin typeface="Tahoma"/>
                        </a:rPr>
                        <a:t>28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latin typeface="Tahoma"/>
                        </a:rPr>
                        <a:t>1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Обратились самостоятельно</a:t>
                      </a:r>
                    </a:p>
                  </a:txBody>
                  <a:tcPr marL="4980" marR="4980" marT="49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129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12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25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2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latin typeface="Tahoma"/>
                        </a:rPr>
                        <a:t>11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1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1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0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Всего</a:t>
                      </a:r>
                    </a:p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4980" marR="4980" marT="49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ahoma"/>
                        </a:rPr>
                        <a:t>3 105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1 689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105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26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latin typeface="Tahoma"/>
                        </a:rPr>
                        <a:t>1 118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ahoma"/>
                        </a:rPr>
                        <a:t>559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latin typeface="Tahoma"/>
                        </a:rPr>
                        <a:t>43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latin typeface="Tahoma"/>
                        </a:rPr>
                        <a:t>224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latin typeface="Tahoma"/>
                        </a:rPr>
                        <a:t>54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latin typeface="Tahoma"/>
                        </a:rPr>
                        <a:t>238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latin typeface="Tahoma"/>
                        </a:rPr>
                        <a:t>12</a:t>
                      </a:r>
                    </a:p>
                  </a:txBody>
                  <a:tcPr marL="4980" marR="4980" marT="49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0166" y="285728"/>
            <a:ext cx="3531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 «БАРС» освидетельствование.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928802"/>
          <a:ext cx="7786742" cy="2143138"/>
        </p:xfrm>
        <a:graphic>
          <a:graphicData uri="http://schemas.openxmlformats.org/drawingml/2006/table">
            <a:tbl>
              <a:tblPr/>
              <a:tblGrid>
                <a:gridCol w="1113317"/>
                <a:gridCol w="1387013"/>
                <a:gridCol w="1785950"/>
                <a:gridCol w="1214446"/>
                <a:gridCol w="2286016"/>
              </a:tblGrid>
              <a:tr h="612325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Профилактические медицинские осмотры обучающихся в общеобразовательных организациях и профессиональных образовательных организациях, а также</a:t>
                      </a:r>
                    </a:p>
                  </a:txBody>
                  <a:tcPr marL="42117" marR="421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2325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образовательных организациях высшего образования в целях раннего выявления незаконного потребления наркотических средств и психотропных веществ:    </a:t>
                      </a:r>
                    </a:p>
                  </a:txBody>
                  <a:tcPr marL="42117" marR="421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8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подлежало осмотру1</a:t>
                      </a:r>
                    </a:p>
                  </a:txBody>
                  <a:tcPr marL="42117" marR="421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Times New Roman"/>
                        </a:rPr>
                        <a:t>3375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17" marR="4211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осмотрено 2</a:t>
                      </a:r>
                    </a:p>
                  </a:txBody>
                  <a:tcPr marL="42117" marR="421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Times New Roman"/>
                        </a:rPr>
                        <a:t>2700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17" marR="4211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17" marR="421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42910" y="553997"/>
            <a:ext cx="56436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Ф.12, табл. 5100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4349" y="5214950"/>
            <a:ext cx="8429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Должно соответствовать отчету в ИС «БАРС» (форма «Обследование обучающихся».</a:t>
            </a:r>
          </a:p>
          <a:p>
            <a:r>
              <a:rPr lang="ru-RU" dirty="0" smtClean="0"/>
              <a:t>Обязательно для районных и межрайонных больниц).  Количество осмотров несовершеннолетних обучающихся должно быть учтено при отражении работы врача-психиатра-нарколога.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90" y="1214422"/>
          <a:ext cx="7715295" cy="4000530"/>
        </p:xfrm>
        <a:graphic>
          <a:graphicData uri="http://schemas.openxmlformats.org/drawingml/2006/table">
            <a:tbl>
              <a:tblPr/>
              <a:tblGrid>
                <a:gridCol w="780939"/>
                <a:gridCol w="630396"/>
                <a:gridCol w="630396"/>
                <a:gridCol w="630396"/>
                <a:gridCol w="630396"/>
                <a:gridCol w="626563"/>
                <a:gridCol w="634229"/>
                <a:gridCol w="630396"/>
                <a:gridCol w="630396"/>
                <a:gridCol w="630396"/>
                <a:gridCol w="630396"/>
                <a:gridCol w="630396"/>
              </a:tblGrid>
              <a:tr h="3825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Подлежало осмотру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Индивидуально направлено к наркологу образовательными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организациями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прошли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мед.осмотр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 выявлено потребление наркотических веществ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Установлено динамическое наблюдение 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Проведен курс лечения 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Включено в реабилитационные программы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Выявленные виды наркотических веществ (после подтверждения ХТИ) 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69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опиоиды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каннабиоиды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стимуляторы 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иные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6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Учащиеся школ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/>
                        </a:rPr>
                        <a:t>1588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68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1431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latin typeface="Times New Roman"/>
                        </a:rPr>
                        <a:t>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latin typeface="Times New Roman"/>
                        </a:rPr>
                        <a:t>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latin typeface="Times New Roman"/>
                        </a:rPr>
                        <a:t>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latin typeface="Times New Roman"/>
                        </a:rPr>
                        <a:t>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Учащиеся ПУ и других СУЗов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186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139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6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Студенты ВУЗов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6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1807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1570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latin typeface="Times New Roman"/>
                        </a:rPr>
                        <a:t>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latin typeface="Times New Roman"/>
                        </a:rPr>
                        <a:t>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latin typeface="Times New Roman"/>
                        </a:rPr>
                        <a:t>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latin typeface="Times New Roman"/>
                        </a:rPr>
                        <a:t>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latin typeface="Times New Roman"/>
                        </a:rPr>
                        <a:t>0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2910" y="5643578"/>
            <a:ext cx="8448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Результаты обследования вносятся в информационную систему БАРС, ежеквартально с нарастающим итогом.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714356"/>
            <a:ext cx="642942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400" b="1" dirty="0" smtClean="0"/>
              <a:t>Внимание! Приказом Росстата №355 от 21.07.2016 года утвержден новый вариант формы №12 «Сведения о числе заболеваний, зарегистрированных у пациентов, проживающих в районе обслуживания медицинской организации». </a:t>
            </a:r>
          </a:p>
          <a:p>
            <a:r>
              <a:rPr lang="ru-RU" sz="2400" dirty="0" smtClean="0"/>
              <a:t>Поэтому, изменились </a:t>
            </a:r>
            <a:r>
              <a:rPr lang="ru-RU" sz="2400" dirty="0" err="1" smtClean="0"/>
              <a:t>межформенные</a:t>
            </a:r>
            <a:r>
              <a:rPr lang="ru-RU" sz="2400" dirty="0" smtClean="0"/>
              <a:t> проверки </a:t>
            </a:r>
            <a:r>
              <a:rPr lang="ru-RU" sz="2400" b="1" dirty="0" smtClean="0"/>
              <a:t>форм №12 и №11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1943</Words>
  <PresentationFormat>Экран (4:3)</PresentationFormat>
  <Paragraphs>534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Статистический отчет  по профилю «Наркология»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Для сдачи отчета за 2018 год: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Статистический отчет 2016  по профилю «Наркология»</dc:title>
  <dc:creator>admin</dc:creator>
  <cp:lastModifiedBy>Алексей</cp:lastModifiedBy>
  <cp:revision>16</cp:revision>
  <dcterms:created xsi:type="dcterms:W3CDTF">2016-12-18T22:08:16Z</dcterms:created>
  <dcterms:modified xsi:type="dcterms:W3CDTF">2018-12-16T23:51:03Z</dcterms:modified>
</cp:coreProperties>
</file>