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  <p:sldMasterId id="2147484199" r:id="rId2"/>
    <p:sldMasterId id="2147484211" r:id="rId3"/>
  </p:sldMasterIdLst>
  <p:notesMasterIdLst>
    <p:notesMasterId r:id="rId88"/>
  </p:notesMasterIdLst>
  <p:sldIdLst>
    <p:sldId id="881" r:id="rId4"/>
    <p:sldId id="854" r:id="rId5"/>
    <p:sldId id="833" r:id="rId6"/>
    <p:sldId id="569" r:id="rId7"/>
    <p:sldId id="857" r:id="rId8"/>
    <p:sldId id="855" r:id="rId9"/>
    <p:sldId id="922" r:id="rId10"/>
    <p:sldId id="923" r:id="rId11"/>
    <p:sldId id="924" r:id="rId12"/>
    <p:sldId id="925" r:id="rId13"/>
    <p:sldId id="926" r:id="rId14"/>
    <p:sldId id="927" r:id="rId15"/>
    <p:sldId id="837" r:id="rId16"/>
    <p:sldId id="838" r:id="rId17"/>
    <p:sldId id="850" r:id="rId18"/>
    <p:sldId id="863" r:id="rId19"/>
    <p:sldId id="864" r:id="rId20"/>
    <p:sldId id="928" r:id="rId21"/>
    <p:sldId id="929" r:id="rId22"/>
    <p:sldId id="930" r:id="rId23"/>
    <p:sldId id="931" r:id="rId24"/>
    <p:sldId id="932" r:id="rId25"/>
    <p:sldId id="933" r:id="rId26"/>
    <p:sldId id="934" r:id="rId27"/>
    <p:sldId id="935" r:id="rId28"/>
    <p:sldId id="936" r:id="rId29"/>
    <p:sldId id="937" r:id="rId30"/>
    <p:sldId id="938" r:id="rId31"/>
    <p:sldId id="939" r:id="rId32"/>
    <p:sldId id="940" r:id="rId33"/>
    <p:sldId id="941" r:id="rId34"/>
    <p:sldId id="942" r:id="rId35"/>
    <p:sldId id="943" r:id="rId36"/>
    <p:sldId id="944" r:id="rId37"/>
    <p:sldId id="886" r:id="rId38"/>
    <p:sldId id="945" r:id="rId39"/>
    <p:sldId id="946" r:id="rId40"/>
    <p:sldId id="947" r:id="rId41"/>
    <p:sldId id="948" r:id="rId42"/>
    <p:sldId id="949" r:id="rId43"/>
    <p:sldId id="950" r:id="rId44"/>
    <p:sldId id="951" r:id="rId45"/>
    <p:sldId id="952" r:id="rId46"/>
    <p:sldId id="887" r:id="rId47"/>
    <p:sldId id="954" r:id="rId48"/>
    <p:sldId id="955" r:id="rId49"/>
    <p:sldId id="956" r:id="rId50"/>
    <p:sldId id="957" r:id="rId51"/>
    <p:sldId id="958" r:id="rId52"/>
    <p:sldId id="953" r:id="rId53"/>
    <p:sldId id="888" r:id="rId54"/>
    <p:sldId id="959" r:id="rId55"/>
    <p:sldId id="960" r:id="rId56"/>
    <p:sldId id="961" r:id="rId57"/>
    <p:sldId id="962" r:id="rId58"/>
    <p:sldId id="963" r:id="rId59"/>
    <p:sldId id="964" r:id="rId60"/>
    <p:sldId id="965" r:id="rId61"/>
    <p:sldId id="966" r:id="rId62"/>
    <p:sldId id="967" r:id="rId63"/>
    <p:sldId id="968" r:id="rId64"/>
    <p:sldId id="898" r:id="rId65"/>
    <p:sldId id="899" r:id="rId66"/>
    <p:sldId id="969" r:id="rId67"/>
    <p:sldId id="970" r:id="rId68"/>
    <p:sldId id="971" r:id="rId69"/>
    <p:sldId id="972" r:id="rId70"/>
    <p:sldId id="973" r:id="rId71"/>
    <p:sldId id="974" r:id="rId72"/>
    <p:sldId id="975" r:id="rId73"/>
    <p:sldId id="976" r:id="rId74"/>
    <p:sldId id="977" r:id="rId75"/>
    <p:sldId id="978" r:id="rId76"/>
    <p:sldId id="979" r:id="rId77"/>
    <p:sldId id="980" r:id="rId78"/>
    <p:sldId id="904" r:id="rId79"/>
    <p:sldId id="982" r:id="rId80"/>
    <p:sldId id="983" r:id="rId81"/>
    <p:sldId id="984" r:id="rId82"/>
    <p:sldId id="985" r:id="rId83"/>
    <p:sldId id="986" r:id="rId84"/>
    <p:sldId id="905" r:id="rId85"/>
    <p:sldId id="987" r:id="rId86"/>
    <p:sldId id="981" r:id="rId8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8744AC"/>
    <a:srgbClr val="140AE0"/>
    <a:srgbClr val="CCCCFF"/>
    <a:srgbClr val="CCFF33"/>
    <a:srgbClr val="CC0066"/>
    <a:srgbClr val="FF9933"/>
    <a:srgbClr val="990033"/>
    <a:srgbClr val="FFCC66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9" autoAdjust="0"/>
    <p:restoredTop sz="93705" autoAdjust="0"/>
  </p:normalViewPr>
  <p:slideViewPr>
    <p:cSldViewPr>
      <p:cViewPr varScale="1">
        <p:scale>
          <a:sx n="109" d="100"/>
          <a:sy n="109" d="100"/>
        </p:scale>
        <p:origin x="-67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3187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presProps" Target="presProp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90" Type="http://schemas.openxmlformats.org/officeDocument/2006/relationships/viewProps" Target="viewProps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0D0DC4-3897-44E8-B166-BBD0285C79BD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D4FE1A5-C41B-477A-A0C5-59F1D97DE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0520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9613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1267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512E0C7-29C4-42D0-B849-5A5891BAACB3}" type="slidenum">
              <a:rPr lang="ru-RU" altLang="en-US">
                <a:latin typeface="Calibri" pitchFamily="34" charset="0"/>
              </a:rPr>
              <a:pPr/>
              <a:t>35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427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697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5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05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1267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512E0C7-29C4-42D0-B849-5A5891BAACB3}" type="slidenum">
              <a:rPr lang="ru-RU" altLang="en-US">
                <a:latin typeface="Calibri" pitchFamily="34" charset="0"/>
              </a:rPr>
              <a:pPr/>
              <a:t>49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73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05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658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1267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512E0C7-29C4-42D0-B849-5A5891BAACB3}" type="slidenum">
              <a:rPr lang="ru-RU" altLang="en-US">
                <a:latin typeface="Calibri" pitchFamily="34" charset="0"/>
              </a:rPr>
              <a:pPr/>
              <a:t>64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73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682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1267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512E0C7-29C4-42D0-B849-5A5891BAACB3}" type="slidenum">
              <a:rPr lang="ru-RU" altLang="en-US">
                <a:latin typeface="Calibri" pitchFamily="34" charset="0"/>
              </a:rPr>
              <a:pPr/>
              <a:t>66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73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Заметки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1267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512E0C7-29C4-42D0-B849-5A5891BAACB3}" type="slidenum">
              <a:rPr lang="ru-RU" altLang="en-US">
                <a:latin typeface="Calibri" pitchFamily="34" charset="0"/>
              </a:rPr>
              <a:pPr/>
              <a:t>67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73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697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17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658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9858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0300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535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4FE1A5-C41B-477A-A0C5-59F1D97DE0A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583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4FE1A5-C41B-477A-A0C5-59F1D97DE0A4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08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8475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4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254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8" y="2404534"/>
            <a:ext cx="7766937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8" y="4050891"/>
            <a:ext cx="7766937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C4CF9-D837-4125-8AD8-C72947461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0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2689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48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859667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0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777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35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859667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3F393-83FD-402B-B04B-00AF15E3F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4" y="609657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B10A-5117-4B5D-BEEC-D537DE147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1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10972800" cy="3886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C2840-C76E-4998-AFBC-A170613BAC53}" type="slidenum">
              <a:rPr lang="ru-RU"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842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6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56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4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47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054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988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5413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502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513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3415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128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2183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D5C32-C45B-495F-9418-B5C2C22603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83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03F3-70AA-4DD8-9BE4-6FE679A084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564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CDFF8-477E-458C-97A7-C8F3CAC40D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8781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F55DD-C7EC-4C59-930A-5F4E3206AF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55248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D6639-92B2-4C88-8F21-EBCB098DAE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12160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E7173-EFE4-47F3-96A6-8AB7AAEFB1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41459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73945-58CF-42CF-9B4B-015576991F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8371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4E63C-5A18-4FC2-81EC-038C462686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34338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326E30-2D62-414E-A958-FE62966454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13197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BF50C-8BC4-44C4-B6C1-7D5C3A1BF2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00444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50554-646B-4BE0-811E-D33B8868D0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54207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DAD2E-0A0D-4E76-9693-E9B0228096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046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4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5AB6C-AAF7-4FD7-9A5D-C5C97F673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325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10972800" cy="38862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F93D3-E99F-4C84-B90A-4A7FDB7203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4751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457200"/>
            <a:ext cx="10972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B2FF6-267F-4FA0-A37F-56D438C695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08197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3848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4000500"/>
            <a:ext cx="53848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3CAD6-4293-4164-9D7C-FC6C647ABF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02291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AAC25-B755-4EEB-AD30-A64B19329C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1237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6151563"/>
            <a:ext cx="12192000" cy="601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-1" y="2907"/>
            <a:ext cx="12192001" cy="598504"/>
          </a:xfrm>
          <a:prstGeom prst="rect">
            <a:avLst/>
          </a:prstGeom>
          <a:solidFill>
            <a:srgbClr val="2F4858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" y="6151563"/>
            <a:ext cx="563033" cy="60166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7" name="Группа 18"/>
          <p:cNvGrpSpPr>
            <a:grpSpLocks/>
          </p:cNvGrpSpPr>
          <p:nvPr userDrawn="1"/>
        </p:nvGrpSpPr>
        <p:grpSpPr bwMode="auto">
          <a:xfrm>
            <a:off x="1" y="6224588"/>
            <a:ext cx="563033" cy="457200"/>
            <a:chOff x="4523662" y="756799"/>
            <a:chExt cx="858676" cy="85867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523662" y="756799"/>
              <a:ext cx="858676" cy="85867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9" name="Изображение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7993" y="889453"/>
              <a:ext cx="590017" cy="590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 userDrawn="1"/>
        </p:nvSpPr>
        <p:spPr>
          <a:xfrm>
            <a:off x="11628968" y="6224588"/>
            <a:ext cx="563033" cy="457200"/>
          </a:xfrm>
          <a:prstGeom prst="rect">
            <a:avLst/>
          </a:prstGeom>
          <a:solidFill>
            <a:srgbClr val="2F485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fld id="{163E3D82-D025-4790-AA92-E53C4D328AE4}" type="slidenum">
              <a:rPr lang="ru-RU" altLang="ru-RU" sz="1600" smtClean="0">
                <a:solidFill>
                  <a:srgbClr val="FFFFFF"/>
                </a:solidFill>
                <a:latin typeface="Century Gothic" pitchFamily="34" charset="0"/>
              </a:rPr>
              <a:pPr algn="ctr"/>
              <a:t>‹#›</a:t>
            </a:fld>
            <a:endParaRPr lang="ru-RU" altLang="ru-RU" sz="16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pic>
        <p:nvPicPr>
          <p:cNvPr id="11" name="Изображение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34" y="6027738"/>
            <a:ext cx="146896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734646" y="2908"/>
            <a:ext cx="10767647" cy="596718"/>
          </a:xfrm>
          <a:prstGeom prst="rect">
            <a:avLst/>
          </a:prstGeom>
          <a:noFill/>
        </p:spPr>
        <p:txBody>
          <a:bodyPr lIns="0" tIns="0" rIns="0" bIns="0" rtlCol="0" anchor="ctr">
            <a:noAutofit/>
          </a:bodyPr>
          <a:lstStyle>
            <a:lvl1pPr marL="0" indent="0">
              <a:buNone/>
              <a:defRPr lang="ru-RU" sz="2000" spc="2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39936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81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81" y="2737303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6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303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FC8DC-B3AD-4284-A909-87D0D6EEF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E954-D48D-4CFA-9ACE-DF52F8ED1A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5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4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82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31F4C-F334-4B0B-B941-FFB973C85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2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6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51C2E-58A1-42CF-88A4-CAB17B4E2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9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4" y="6041420"/>
            <a:ext cx="911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420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99" y="6041420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4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  <p:sldLayoutId id="2147484197" r:id="rId16"/>
    <p:sldLayoutId id="214748419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17.12.2018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580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D745D45-8C97-4BA6-BE0C-15BD1BB9B54D}" type="slidenum">
              <a:rPr lang="ru-RU" altLang="ru-RU" smtClean="0"/>
              <a:pPr/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2896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  <p:sldLayoutId id="2147484224" r:id="rId13"/>
    <p:sldLayoutId id="2147484225" r:id="rId14"/>
    <p:sldLayoutId id="2147484226" r:id="rId15"/>
    <p:sldLayoutId id="2147484227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1.xlsx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513" y="1447800"/>
            <a:ext cx="7936089" cy="3418658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>Форма федерального статистического наблюдения 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№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30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>«Сведения о медицинской организации»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777" y="3847691"/>
            <a:ext cx="7766937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</a:pPr>
            <a:r>
              <a:rPr lang="en-US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(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утверждена приказом Росстата № 483 от 03.08.2018г.)</a:t>
            </a: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58"/>
            <a:ext cx="1986846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8405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10</a:t>
            </a:fld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221328"/>
              </p:ext>
            </p:extLst>
          </p:nvPr>
        </p:nvGraphicFramePr>
        <p:xfrm>
          <a:off x="755577" y="2060848"/>
          <a:ext cx="9061085" cy="3637776"/>
        </p:xfrm>
        <a:graphic>
          <a:graphicData uri="http://schemas.openxmlformats.org/drawingml/2006/table">
            <a:tbl>
              <a:tblPr/>
              <a:tblGrid>
                <a:gridCol w="6120679"/>
                <a:gridCol w="1595082"/>
                <a:gridCol w="1345324"/>
              </a:tblGrid>
              <a:tr h="205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Круглосуточные отделения для ИОВ,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УОВ и ВОВ,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5555"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них: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коек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пролечено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проведено пациентами койко-дней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психическими расстройствами, мест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в них лечилось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наркологическими заболеваниями, мест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в них лечилось пациентов, чел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Пансионаты для приезжающих пациентов, мест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Психиатрические отделения специализированного типа – всего, ед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в них коек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5802" y="624318"/>
            <a:ext cx="83846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Отделения 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инвалидов войны,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участников и ветеранов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 (ИОВ), стационары, пансионаты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Внесены изменения в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таблицу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1003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29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4" y="504497"/>
            <a:ext cx="8596668" cy="55368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изменениях в структуре медицинской организации предоставляется приказ медицинской организации и согласование (письмо, приказ) управления здравоохранения Липецкой области.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изменения в структуре медицинской организации имеют свое отражение в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штатном расписании медицинской организации</a:t>
            </a: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ru-RU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11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525000" y="457200"/>
            <a:ext cx="2276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32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0445" y="1905000"/>
            <a:ext cx="7404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Штаты медицинской 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(совещание 14.12.2018г.)</a:t>
            </a:r>
            <a:endParaRPr lang="ru-RU" alt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301913" y="5320336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17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4572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составлению ФФСН № 30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34" y="1219200"/>
            <a:ext cx="922020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ru-RU" sz="2400" b="1" dirty="0">
              <a:solidFill>
                <a:schemeClr val="accent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6" y="1752600"/>
            <a:ext cx="8596668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таблицы 1100 «Должности и физические лица медицинской организации» в части штатных должностей необходимо использовать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штатное расписание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организации составленное в соответствии с действующими нормативно - правовыми актами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32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4572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составлению ФФСН № 30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34" y="1219200"/>
            <a:ext cx="922020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ru-RU" sz="2400" b="1" dirty="0">
              <a:solidFill>
                <a:schemeClr val="accent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6" y="1752600"/>
            <a:ext cx="8596668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приеме таблицы 1100 будет проводится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с данными имеющимися в ФРМР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части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 медицинских работников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врачи-всего, в том числе руководители, средний медперсонал, младший медперсонал, провизоры, фармацевты.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25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4572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данных ФРМР и ФФСН № 30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34" y="1219200"/>
            <a:ext cx="922020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ru-RU" sz="2400" b="1" dirty="0">
              <a:solidFill>
                <a:schemeClr val="accent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62000" y="1524000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приема таблицы 1100 ф.№ 30 за 2018 год  из ФРМР будет сделана аналитическая выгрузка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 2019 года!!! 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обеспечить 100% соответствие данных!!!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9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500332"/>
          </a:xfrm>
        </p:spPr>
        <p:txBody>
          <a:bodyPr>
            <a:normAutofit/>
          </a:bodyPr>
          <a:lstStyle/>
          <a:p>
            <a:r>
              <a:rPr lang="ru-RU" altLang="ru-RU" sz="1800" b="1" dirty="0">
                <a:latin typeface="Times New Roman" panose="02020603050405020304" pitchFamily="18" charset="0"/>
              </a:rPr>
              <a:t>Таблица 1107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26609245"/>
              </p:ext>
            </p:extLst>
          </p:nvPr>
        </p:nvGraphicFramePr>
        <p:xfrm>
          <a:off x="609600" y="1285394"/>
          <a:ext cx="8997245" cy="3200399"/>
        </p:xfrm>
        <a:graphic>
          <a:graphicData uri="http://schemas.openxmlformats.org/drawingml/2006/table">
            <a:tbl>
              <a:tblPr/>
              <a:tblGrid>
                <a:gridCol w="3850257"/>
                <a:gridCol w="1147313"/>
                <a:gridCol w="3999675"/>
              </a:tblGrid>
              <a:tr h="88802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 медицинских организаций, оказывающих медицинскую помощь в амбулаторных условиях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47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Врачебных терапевтических участков, всего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67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 комплексные участки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73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малокомплектные участки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121920" marR="121920"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 врача общей практики  </a:t>
                      </a:r>
                    </a:p>
                  </a:txBody>
                  <a:tcPr marL="121920" marR="121920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30" marB="4573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92771" y="3338422"/>
            <a:ext cx="6521570" cy="19389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терапевтических, педиатрических участков и участков врача общей практики сопоставимо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штатной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численностью соответствующих должностей, указанных в таблице 1100 и с количеством участков по еженедельному мониторингу смертности </a:t>
            </a:r>
          </a:p>
          <a:p>
            <a:pPr>
              <a:lnSpc>
                <a:spcPct val="150000"/>
              </a:lnSpc>
              <a:buClr>
                <a:srgbClr val="DBEFF9"/>
              </a:buClr>
            </a:pPr>
            <a:endParaRPr lang="ru-RU" alt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998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ctrTitle"/>
          </p:nvPr>
        </p:nvSpPr>
        <p:spPr>
          <a:xfrm>
            <a:off x="1645919" y="807378"/>
            <a:ext cx="7156486" cy="17048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-228600" algn="ctr" rtl="0">
              <a:spcBef>
                <a:spcPts val="0"/>
              </a:spcBef>
              <a:buClr>
                <a:schemeClr val="accent1"/>
              </a:buClr>
              <a:buSzPts val="3600"/>
              <a:buFont typeface="Times New Roman"/>
              <a:buNone/>
            </a:pPr>
            <a:r>
              <a:rPr lang="ru-RU" sz="36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6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6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6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-RU" sz="3600" b="1" i="0" u="none" strike="noStrike" cap="none" dirty="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subTitle" idx="1"/>
          </p:nvPr>
        </p:nvSpPr>
        <p:spPr>
          <a:xfrm>
            <a:off x="1507067" y="2572720"/>
            <a:ext cx="7621435" cy="37731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4224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None/>
            </a:pPr>
            <a:r>
              <a:rPr lang="ru-RU" sz="28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Раздел III. Деятельность медицинской организации по оказанию медицинской помощи в амбулаторных условиях</a:t>
            </a:r>
          </a:p>
          <a:p>
            <a:pPr marL="0" marR="0" lvl="0" indent="-9144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endParaRPr sz="1800" b="0" i="0" u="none" strike="noStrike" cap="none" dirty="0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-9144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endParaRPr sz="1800" b="0" i="0" u="none" strike="noStrike" cap="none" dirty="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-9144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lang="ru-RU" sz="1800" b="0" i="0" u="none" strike="noStrike" cap="none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</a:t>
            </a:r>
          </a:p>
        </p:txBody>
      </p:sp>
      <p:grpSp>
        <p:nvGrpSpPr>
          <p:cNvPr id="150" name="Shape 150"/>
          <p:cNvGrpSpPr/>
          <p:nvPr/>
        </p:nvGrpSpPr>
        <p:grpSpPr>
          <a:xfrm>
            <a:off x="9525000" y="5029258"/>
            <a:ext cx="1986846" cy="1277153"/>
            <a:chOff x="999829" y="3274142"/>
            <a:chExt cx="3562339" cy="3305248"/>
          </a:xfrm>
        </p:grpSpPr>
        <p:pic>
          <p:nvPicPr>
            <p:cNvPr id="151" name="Shape 15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2" name="Shape 152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r>
                <a:rPr lang="ru-RU" sz="12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Липецкая</a:t>
              </a:r>
              <a:r>
                <a:rPr lang="ru-RU" sz="18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ru-RU" sz="12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область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711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677685" y="200297"/>
            <a:ext cx="8596668" cy="33244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14300" algn="ctr" rtl="0">
              <a:spcBef>
                <a:spcPts val="0"/>
              </a:spcBef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Работа врачей медицинской организации в амбулаторных условиях</a:t>
            </a:r>
          </a:p>
        </p:txBody>
      </p:sp>
      <p:graphicFrame>
        <p:nvGraphicFramePr>
          <p:cNvPr id="158" name="Shape 158"/>
          <p:cNvGraphicFramePr/>
          <p:nvPr>
            <p:extLst>
              <p:ext uri="{D42A27DB-BD31-4B8C-83A1-F6EECF244321}">
                <p14:modId xmlns:p14="http://schemas.microsoft.com/office/powerpoint/2010/main" val="95226442"/>
              </p:ext>
            </p:extLst>
          </p:nvPr>
        </p:nvGraphicFramePr>
        <p:xfrm>
          <a:off x="477723" y="899532"/>
          <a:ext cx="9693888" cy="53304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26750"/>
                <a:gridCol w="442625"/>
                <a:gridCol w="670575"/>
                <a:gridCol w="571100"/>
                <a:gridCol w="644425"/>
                <a:gridCol w="630688"/>
                <a:gridCol w="905691"/>
                <a:gridCol w="600892"/>
                <a:gridCol w="470262"/>
                <a:gridCol w="722812"/>
                <a:gridCol w="748937"/>
                <a:gridCol w="748937"/>
                <a:gridCol w="1010194"/>
              </a:tblGrid>
              <a:tr h="650525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 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стр.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Число посещений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общего числа посещений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(из гр.3) сделано по поводу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заболеваний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Число посещений врачами на дому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врачей, 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включая проф.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всего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сельс-кими жите-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лями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взрослыми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 лет и старше 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детьми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0-17 лет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всего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 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сельс-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ких жителей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гр.9: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гр. 12: </a:t>
                      </a:r>
                      <a:b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 поводу заболеваний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кими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жите-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лями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детьми 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0-17 лет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 поводу 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заболева-ний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детей 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0-17 лет</a:t>
                      </a:r>
                    </a:p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Врачи-всего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925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том числе специалисты: руководители организаций и их заместители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акушеры-гинекологи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38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 акушеры-гинекологи цехового врачебного участка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5.1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аллергологи – иммунологи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анестезиологи – реаниматологи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                       </a:t>
                      </a: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врачи здравпунктов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гастроэнтерологи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гематологи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</a:t>
                      </a: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енетики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</a:t>
                      </a: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ериатры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дерматовенерологи</a:t>
                      </a: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1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54150" marR="5415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4150" marR="5415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0" name="Shape 160"/>
          <p:cNvSpPr/>
          <p:nvPr/>
        </p:nvSpPr>
        <p:spPr>
          <a:xfrm>
            <a:off x="4114800" y="2665058"/>
            <a:ext cx="5660400" cy="584700"/>
          </a:xfrm>
          <a:prstGeom prst="rect">
            <a:avLst/>
          </a:prstGeom>
          <a:solidFill>
            <a:srgbClr val="76C2E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6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 отклонении значений от данных </a:t>
            </a:r>
            <a:r>
              <a:rPr lang="ru-RU" sz="1600" b="1" i="0" u="none" strike="noStrike" cap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2017 </a:t>
            </a:r>
            <a:r>
              <a:rPr lang="ru-RU" sz="16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года более 10% предоставить пояснительные записки</a:t>
            </a:r>
          </a:p>
        </p:txBody>
      </p:sp>
      <p:sp>
        <p:nvSpPr>
          <p:cNvPr id="161" name="Shape 161"/>
          <p:cNvSpPr txBox="1"/>
          <p:nvPr/>
        </p:nvSpPr>
        <p:spPr>
          <a:xfrm>
            <a:off x="677685" y="530197"/>
            <a:ext cx="158857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800" b="1" i="0" u="none" strike="noStrike" cap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2100</a:t>
            </a:r>
          </a:p>
        </p:txBody>
      </p:sp>
      <p:pic>
        <p:nvPicPr>
          <p:cNvPr id="162" name="Shape 1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60"/>
          <p:cNvSpPr/>
          <p:nvPr/>
        </p:nvSpPr>
        <p:spPr>
          <a:xfrm>
            <a:off x="4114800" y="3289298"/>
            <a:ext cx="5660400" cy="969822"/>
          </a:xfrm>
          <a:prstGeom prst="rect">
            <a:avLst/>
          </a:prstGeom>
          <a:solidFill>
            <a:srgbClr val="76C2E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Источником для составления таб.2100 является учетная форма № 039/у-02 «Ведомость учета врачебных посещений в амбулаторно-поликлинических учреждениях, на дому»</a:t>
            </a:r>
            <a:endParaRPr lang="ru-RU" sz="1600" b="1" i="0" u="none" strike="noStrike" cap="none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14800" y="4298660"/>
            <a:ext cx="5616977" cy="1077218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Посещения врачей учитывают при наличии специалиста по занятой должности в подразделениях, оказывающих медицинскую помощь в амбулаторных условиях по соответствующей строке (таблица 1100)</a:t>
            </a:r>
            <a:endParaRPr lang="ru-RU" sz="1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44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895048" y="478970"/>
            <a:ext cx="8596668" cy="108857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14300" algn="ctr" rtl="0">
              <a:spcBef>
                <a:spcPts val="0"/>
              </a:spcBef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Число врачебных посещений в поликлинике и на дому ( без зубных )</a:t>
            </a:r>
            <a:b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1</a:t>
            </a:r>
            <a:r>
              <a:rPr lang="ru-RU" sz="1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000</a:t>
            </a:r>
            <a: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населения</a:t>
            </a:r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553996"/>
              </p:ext>
            </p:extLst>
          </p:nvPr>
        </p:nvGraphicFramePr>
        <p:xfrm>
          <a:off x="1752600" y="1447800"/>
          <a:ext cx="6705600" cy="4596759"/>
        </p:xfrm>
        <a:graphic>
          <a:graphicData uri="http://schemas.openxmlformats.org/drawingml/2006/table">
            <a:tbl>
              <a:tblPr/>
              <a:tblGrid>
                <a:gridCol w="406970"/>
                <a:gridCol w="2197637"/>
                <a:gridCol w="1433993"/>
                <a:gridCol w="1371600"/>
                <a:gridCol w="1295400"/>
              </a:tblGrid>
              <a:tr h="4572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Медицинские организации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посещений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1000 населения)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Динамика,%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мес. 2017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мес. 2018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7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Воловский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Добринский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Долгоруковский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Елецкий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Задонский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Измалковский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Лев-Толстовский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по районам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Елец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Липецк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6119,6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6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83484" y="351066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 smtClean="0">
                <a:solidFill>
                  <a:schemeClr val="accent1"/>
                </a:solidFill>
              </a:rPr>
              <a:t>ФФСН № 30, </a:t>
            </a:r>
            <a:r>
              <a:rPr lang="ru-RU" sz="3200" b="1" dirty="0" err="1" smtClean="0">
                <a:solidFill>
                  <a:schemeClr val="accent1"/>
                </a:solidFill>
              </a:rPr>
              <a:t>Геопортал</a:t>
            </a:r>
            <a:r>
              <a:rPr lang="ru-RU" sz="3200" b="1" dirty="0" smtClean="0">
                <a:solidFill>
                  <a:schemeClr val="accent1"/>
                </a:solidFill>
              </a:rPr>
              <a:t> и ФРМО 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918714"/>
            <a:ext cx="777081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endParaRPr lang="ru-RU" sz="2300" kern="0" dirty="0"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4803" y="1341666"/>
            <a:ext cx="9601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Необходимо обеспечить соответствие данных </a:t>
            </a:r>
          </a:p>
          <a:p>
            <a:pPr algn="ctr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на </a:t>
            </a:r>
            <a:r>
              <a:rPr lang="ru-RU" sz="2400" b="1" dirty="0" err="1" smtClean="0">
                <a:solidFill>
                  <a:srgbClr val="FF0000"/>
                </a:solidFill>
                <a:cs typeface="Times New Roman" pitchFamily="18" charset="0"/>
              </a:rPr>
              <a:t>Геопортале</a:t>
            </a: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, в ФРМО и в ФФСН № 30</a:t>
            </a:r>
            <a:r>
              <a:rPr lang="ru-RU" sz="2400" dirty="0" smtClean="0">
                <a:cs typeface="Times New Roman" pitchFamily="18" charset="0"/>
              </a:rPr>
              <a:t>.</a:t>
            </a:r>
          </a:p>
          <a:p>
            <a:pPr algn="just">
              <a:buFont typeface="Wingdings 2" pitchFamily="18" charset="2"/>
              <a:buNone/>
            </a:pPr>
            <a:endParaRPr lang="ru-RU" sz="2400" dirty="0" smtClean="0"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Информация о структурных подразделениях МО = т.1001 ф.№ 30 = </a:t>
            </a:r>
            <a:r>
              <a:rPr lang="ru-RU" sz="2400" b="1" dirty="0" err="1" smtClean="0">
                <a:solidFill>
                  <a:schemeClr val="accent1"/>
                </a:solidFill>
                <a:cs typeface="Times New Roman" pitchFamily="18" charset="0"/>
              </a:rPr>
              <a:t>Гепортал</a:t>
            </a: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 = ФРМО</a:t>
            </a:r>
          </a:p>
          <a:p>
            <a:pPr algn="just">
              <a:buFont typeface="Wingdings 2" pitchFamily="18" charset="2"/>
              <a:buNone/>
            </a:pPr>
            <a:endParaRPr lang="ru-RU" sz="24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Число зданий МО = т.8000 ф.№30 = ФРМО</a:t>
            </a:r>
          </a:p>
          <a:p>
            <a:pPr algn="just">
              <a:buFont typeface="Wingdings 2" pitchFamily="18" charset="2"/>
              <a:buNone/>
            </a:pPr>
            <a:endParaRPr lang="ru-RU" sz="24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Коечный фонд круглосуточного стационара = т.3100 ф.№ 30 = </a:t>
            </a:r>
            <a:r>
              <a:rPr lang="ru-RU" sz="2400" b="1" dirty="0" err="1" smtClean="0">
                <a:solidFill>
                  <a:schemeClr val="accent1"/>
                </a:solidFill>
                <a:cs typeface="Times New Roman" pitchFamily="18" charset="0"/>
              </a:rPr>
              <a:t>Геопортал</a:t>
            </a: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 = ФРМО</a:t>
            </a:r>
          </a:p>
          <a:p>
            <a:pPr algn="just">
              <a:buFont typeface="Wingdings 2" pitchFamily="18" charset="2"/>
              <a:buNone/>
            </a:pPr>
            <a:endParaRPr lang="ru-RU" sz="24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Койки дневного стационара (всех типов) = ф.14д/с = ФРМО</a:t>
            </a:r>
            <a:endParaRPr lang="ru-RU" sz="2400" b="1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5" y="19013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6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60276"/>
              </p:ext>
            </p:extLst>
          </p:nvPr>
        </p:nvGraphicFramePr>
        <p:xfrm>
          <a:off x="369277" y="938897"/>
          <a:ext cx="9829800" cy="5105396"/>
        </p:xfrm>
        <a:graphic>
          <a:graphicData uri="http://schemas.openxmlformats.org/drawingml/2006/table">
            <a:tbl>
              <a:tblPr/>
              <a:tblGrid>
                <a:gridCol w="2057400"/>
                <a:gridCol w="304800"/>
                <a:gridCol w="762000"/>
                <a:gridCol w="762000"/>
                <a:gridCol w="609600"/>
                <a:gridCol w="832758"/>
                <a:gridCol w="545063"/>
                <a:gridCol w="527179"/>
                <a:gridCol w="562947"/>
                <a:gridCol w="656253"/>
                <a:gridCol w="685800"/>
                <a:gridCol w="762000"/>
                <a:gridCol w="762000"/>
              </a:tblGrid>
              <a:tr h="59280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стр.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Число посещений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общего числа посещений (из гр.3) сделано по поводу заболеваний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Число посещений врачами на дому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врачей, включая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проф.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 всего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сельскими жителями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взрос-лыми 18 лет и старше 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детьми 0-17 лет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 сельских жителей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гр.9: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гр. 12: по поводу заболева-ний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сельскими жителями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детьми 0-17 лет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поводу заболева-ний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детей 0-17 лет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Врачи – всего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9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специалисты: 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кардиологи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стоматологи детские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терапевты - всего</a:t>
                      </a:r>
                    </a:p>
                  </a:txBody>
                  <a:tcPr marL="144162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19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16243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терапевты участковые    </a:t>
                      </a:r>
                    </a:p>
                  </a:txBody>
                  <a:tcPr marL="288323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</a:p>
                  </a:txBody>
                  <a:tcPr marL="72081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эндокринологи</a:t>
                      </a:r>
                    </a:p>
                  </a:txBody>
                  <a:tcPr marL="72081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эндокринологи детские</a:t>
                      </a:r>
                    </a:p>
                  </a:txBody>
                  <a:tcPr marL="72081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09" marR="8009" marT="8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51799" y="4023112"/>
            <a:ext cx="7459001" cy="338554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У врача-терапевта посещений </a:t>
            </a:r>
            <a:r>
              <a:rPr lang="ru-RU" sz="1600" b="1" dirty="0" smtClean="0">
                <a:solidFill>
                  <a:srgbClr val="FF0000"/>
                </a:solidFill>
              </a:rPr>
              <a:t>детьми быть не должно, только взрослыми.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609600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51799" y="2777427"/>
            <a:ext cx="7459001" cy="1077218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У детских специалистов: кардиолога детского, онколога детского, психиатра детского, психиатра подросткового, стоматолога детского, уролога-</a:t>
            </a:r>
            <a:r>
              <a:rPr lang="ru-RU" sz="1600" b="1" dirty="0" err="1" smtClean="0"/>
              <a:t>андролога</a:t>
            </a:r>
            <a:r>
              <a:rPr lang="ru-RU" sz="1600" b="1" dirty="0" smtClean="0"/>
              <a:t> детского, хирурга детского и эндокринолога детского </a:t>
            </a:r>
            <a:r>
              <a:rPr lang="ru-RU" sz="1600" b="1" dirty="0" smtClean="0">
                <a:solidFill>
                  <a:srgbClr val="FF0000"/>
                </a:solidFill>
              </a:rPr>
              <a:t>не должно быть посещений взрослыми 18 лет и старше.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9277" y="533400"/>
            <a:ext cx="1588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2100</a:t>
            </a:r>
          </a:p>
        </p:txBody>
      </p:sp>
      <p:pic>
        <p:nvPicPr>
          <p:cNvPr id="12" name="Shape 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751798" y="4530133"/>
            <a:ext cx="7459002" cy="584775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 случае если у врачей кардиологов и у врачей онкологов выявлены посещения детьми 0-17 лет, </a:t>
            </a:r>
            <a:r>
              <a:rPr lang="ru-RU" sz="1600" b="1" dirty="0" smtClean="0">
                <a:solidFill>
                  <a:srgbClr val="FF0000"/>
                </a:solidFill>
              </a:rPr>
              <a:t>предоставить пояснение.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1798" y="5297529"/>
            <a:ext cx="7459002" cy="830997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 случае если у врачей психиатров, урологов, хирургов и эндокринологов выявлены посещения детьми 0-17 лет по заболеваниям, </a:t>
            </a:r>
            <a:r>
              <a:rPr lang="ru-RU" sz="1600" b="1" dirty="0" smtClean="0">
                <a:solidFill>
                  <a:srgbClr val="FF0000"/>
                </a:solidFill>
              </a:rPr>
              <a:t>предоставить пояснение.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31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747786"/>
              </p:ext>
            </p:extLst>
          </p:nvPr>
        </p:nvGraphicFramePr>
        <p:xfrm>
          <a:off x="457199" y="685800"/>
          <a:ext cx="8839200" cy="4635183"/>
        </p:xfrm>
        <a:graphic>
          <a:graphicData uri="http://schemas.openxmlformats.org/drawingml/2006/table">
            <a:tbl>
              <a:tblPr/>
              <a:tblGrid>
                <a:gridCol w="1447800"/>
                <a:gridCol w="457200"/>
                <a:gridCol w="838200"/>
                <a:gridCol w="609600"/>
                <a:gridCol w="609600"/>
                <a:gridCol w="533400"/>
                <a:gridCol w="609600"/>
                <a:gridCol w="609600"/>
                <a:gridCol w="533400"/>
                <a:gridCol w="685800"/>
                <a:gridCol w="685800"/>
                <a:gridCol w="533400"/>
                <a:gridCol w="685800"/>
              </a:tblGrid>
              <a:tr h="823040">
                <a:tc row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посещений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(из гр.3) сделано по поводу заболеваний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посещений врачами на дому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врачей, включая профилактические - всего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сельскими жителя-ми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взрослыми 18 лет и более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детьми 0-17 лет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сельских жителей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гр.9: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гр. 12: по поводу заболеваний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сельскими жителями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детьми 0-17 лет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поводу заболеваний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детьми 0-17 лет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47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7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7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7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(стр.1): в отделениях, кабинетах, пунктах неотложной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0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отделениях, кабинетах паллиативной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39996" y="316468"/>
            <a:ext cx="5673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>
                <a:solidFill>
                  <a:srgbClr val="0F6FC6"/>
                </a:solidFill>
              </a:rPr>
              <a:t>В таблицу  2100  добавлены дополнительные строки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47642" y="2747279"/>
            <a:ext cx="6705601" cy="1569660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>
                <a:cs typeface="Times New Roman" panose="02020603050405020304" pitchFamily="18" charset="0"/>
              </a:rPr>
              <a:t>В строку 123 вносятся посещения врачей-специалистов, оказывающих помощь в отделении (кабинете) неотложной медицинской помощи (при наличии его в структуре поликлиники медицинской организации), а также при оказании неотложной медицинской помощи на дому (посещения, которые ранее вносились в </a:t>
            </a:r>
            <a:r>
              <a:rPr lang="ru-RU" altLang="ru-RU" sz="1600" b="1" dirty="0" smtClean="0">
                <a:cs typeface="Times New Roman" panose="02020603050405020304" pitchFamily="18" charset="0"/>
              </a:rPr>
              <a:t>т. </a:t>
            </a:r>
            <a:r>
              <a:rPr lang="ru-RU" altLang="ru-RU" sz="1600" b="1" dirty="0">
                <a:cs typeface="Times New Roman" panose="02020603050405020304" pitchFamily="18" charset="0"/>
              </a:rPr>
              <a:t>2102</a:t>
            </a:r>
            <a:r>
              <a:rPr lang="ru-RU" altLang="ru-RU" sz="1600" b="1" dirty="0" smtClean="0">
                <a:cs typeface="Times New Roman" panose="02020603050405020304" pitchFamily="18" charset="0"/>
              </a:rPr>
              <a:t>)</a:t>
            </a:r>
            <a:endParaRPr lang="ru-RU" altLang="ru-RU" sz="1600" b="1" dirty="0"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398" y="4501605"/>
            <a:ext cx="6705601" cy="1323439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>
                <a:cs typeface="Times New Roman" panose="02020603050405020304" pitchFamily="18" charset="0"/>
              </a:rPr>
              <a:t>В строку 124 вносятся посещения врачей-специалистов, оказывающих паллиативную медицинскую помощь в отделении (кабинете) паллиативной медицинской помощи (при наличии его в структуре поликлиники медицинской организации). </a:t>
            </a:r>
            <a:endParaRPr lang="ru-RU" altLang="ru-RU" sz="1600" b="1" dirty="0" smtClean="0">
              <a:cs typeface="Times New Roman" panose="02020603050405020304" pitchFamily="18" charset="0"/>
            </a:endParaRPr>
          </a:p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Посещения </a:t>
            </a:r>
            <a:r>
              <a:rPr lang="ru-RU" altLang="ru-RU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только с профилактической </a:t>
            </a:r>
            <a:r>
              <a:rPr lang="ru-RU" altLang="ru-RU" sz="1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целью!</a:t>
            </a:r>
            <a:endParaRPr lang="ru-RU" altLang="ru-RU" sz="1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72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457200"/>
            <a:ext cx="8382000" cy="1323439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К строке 123 </a:t>
            </a:r>
            <a:r>
              <a:rPr lang="ru-RU" altLang="ru-RU" sz="1600" b="1" dirty="0">
                <a:cs typeface="Times New Roman" panose="02020603050405020304" pitchFamily="18" charset="0"/>
              </a:rPr>
              <a:t>- В соответствии с приказом МЗ РФ от 15 мая 2012 г. № 543н «Положение об организации оказания первичной медико-санитарной помощи взрослому населению»  - оказание неотложной медицинской помощи лицам, обратившимся с признаками неотложных состояний, может осуществляться в амбулаторных условиях или на дому при вызове медицинского работника.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7700" y="2209800"/>
            <a:ext cx="8458200" cy="4187108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indent="450215"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 строке 124 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- В соответствии с приказом МЗ РФ от 14.04.2015 №187н «Об утверждении Порядка оказания паллиативной медицинской помощи взрослому населению» - паллиативная медицинская помощь в амбулаторных условиях оказывается в кабинетах паллиативной медицинской помощи и выездными патронажными службами паллиативной медицинской помощи, созданными в медицинских организациях (в том числе в хосписах) на основе взаимодействия врачей-терапевтов, врачей-терапевтов участковых, врачей общей практики (семейных врачей), врачей по паллиативной медицинской помощи, иных врачей-специалистов и медицинских работников.</a:t>
            </a:r>
          </a:p>
          <a:p>
            <a:pPr lvl="0" indent="342900" algn="just">
              <a:spcAft>
                <a:spcPts val="0"/>
              </a:spcAft>
              <a:defRPr/>
            </a:pPr>
            <a:r>
              <a:rPr lang="ru-RU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с приказом МЗ РФ от 14.04.2015 №193н «Об утверждении Порядка оказания паллиативной медицинской помощи детям» оказание паллиативной медицинской помощи детям осуществляется: врачами-педиатрами участковыми, врачами общей практики (семейными врачами), врачами-педиатрами, врачами по паллиативной медицинской помощи, прошедшими обучение по дополнительным профессиональным программам повышения квалификации) по вопросам оказания паллиативной медицинской помощи детям.</a:t>
            </a:r>
          </a:p>
        </p:txBody>
      </p:sp>
      <p:pic>
        <p:nvPicPr>
          <p:cNvPr id="5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125371"/>
              </p:ext>
            </p:extLst>
          </p:nvPr>
        </p:nvGraphicFramePr>
        <p:xfrm>
          <a:off x="685800" y="762000"/>
          <a:ext cx="2743200" cy="5641975"/>
        </p:xfrm>
        <a:graphic>
          <a:graphicData uri="http://schemas.openxmlformats.org/drawingml/2006/table">
            <a:tbl>
              <a:tblPr/>
              <a:tblGrid>
                <a:gridCol w="1447800"/>
                <a:gridCol w="457200"/>
                <a:gridCol w="838200"/>
              </a:tblGrid>
              <a:tr h="731605"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посещений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врачей, включая профилактические - всего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57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паллиативной медицинской 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60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33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приемного отделения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0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(стр.1): в отделениях, кабинетах, пунктах неотложной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15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отделениях, кабинетах паллиативной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67117"/>
              </p:ext>
            </p:extLst>
          </p:nvPr>
        </p:nvGraphicFramePr>
        <p:xfrm>
          <a:off x="4495800" y="762000"/>
          <a:ext cx="4267200" cy="5641979"/>
        </p:xfrm>
        <a:graphic>
          <a:graphicData uri="http://schemas.openxmlformats.org/drawingml/2006/table">
            <a:tbl>
              <a:tblPr/>
              <a:tblGrid>
                <a:gridCol w="3733800"/>
                <a:gridCol w="533400"/>
              </a:tblGrid>
              <a:tr h="76297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(табл. 2100, стр. 1)  сделано посещений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стро-ки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8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заболеваниям: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в неотложной форме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активных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по диспансерному наблюдению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профилактической и иными целями: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медицинский осмотр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диспансеризация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комплексный медицинский осмотр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центрах здоровья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паллиативная помощь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патронаж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прочие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Передвижными: амбулаториями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врачебными бригадами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бригадами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комплексами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5800" y="361890"/>
            <a:ext cx="1657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j-cs"/>
              </a:rPr>
              <a:t>Таблица 2100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5800" y="361890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Таблица 2105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2514600" y="2286000"/>
            <a:ext cx="3581318" cy="27432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67482" y="2514600"/>
            <a:ext cx="4637234" cy="1077218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Контроль!</a:t>
            </a:r>
          </a:p>
          <a:p>
            <a:r>
              <a:rPr lang="ru-RU" sz="1600" b="1" dirty="0" smtClean="0"/>
              <a:t>т. 2105 стр. 2 может быть больше т. 2100 стр. 123 (за счет посещений в неотложной форме вне кабинетов неотложной медицинской помощи)</a:t>
            </a:r>
            <a:endParaRPr lang="ru-RU" sz="16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46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389090"/>
              </p:ext>
            </p:extLst>
          </p:nvPr>
        </p:nvGraphicFramePr>
        <p:xfrm>
          <a:off x="685800" y="762000"/>
          <a:ext cx="2743200" cy="5641975"/>
        </p:xfrm>
        <a:graphic>
          <a:graphicData uri="http://schemas.openxmlformats.org/drawingml/2006/table">
            <a:tbl>
              <a:tblPr/>
              <a:tblGrid>
                <a:gridCol w="1447800"/>
                <a:gridCol w="457200"/>
                <a:gridCol w="838200"/>
              </a:tblGrid>
              <a:tr h="731605"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посещений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врачей, включая профилактические - всего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57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паллиативной медицинской 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60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33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приемного отделения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0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0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(стр.1): в отделениях, кабинетах, пунктах неотложной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15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отделениях, кабинетах паллиативной медпомощи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86231"/>
              </p:ext>
            </p:extLst>
          </p:nvPr>
        </p:nvGraphicFramePr>
        <p:xfrm>
          <a:off x="4495800" y="762000"/>
          <a:ext cx="4267200" cy="5641979"/>
        </p:xfrm>
        <a:graphic>
          <a:graphicData uri="http://schemas.openxmlformats.org/drawingml/2006/table">
            <a:tbl>
              <a:tblPr/>
              <a:tblGrid>
                <a:gridCol w="3733800"/>
                <a:gridCol w="533400"/>
              </a:tblGrid>
              <a:tr h="76297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(табл. 2100, стр. 1)  сделано посещений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стро-ки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8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заболеваниям: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в неотложной форме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активных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по диспансерному наблюдению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профилактической и иными целями: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медицинский осмотр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диспансеризация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комплексный медицинский осмотр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центрах здоровья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паллиативная помощь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патронаж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прочие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Передвижными: амбулаториями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врачебными бригадами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бригадами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комплексами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5800" y="361890"/>
            <a:ext cx="1657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j-cs"/>
              </a:rPr>
              <a:t>Таблица 2100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5800" y="361890"/>
            <a:ext cx="1600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Таблица 2105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2343626" y="4572000"/>
            <a:ext cx="3752292" cy="15905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62600" y="2769889"/>
            <a:ext cx="4343400" cy="1569660"/>
          </a:xfrm>
          <a:prstGeom prst="rect">
            <a:avLst/>
          </a:prstGeom>
          <a:solidFill>
            <a:srgbClr val="76C2E8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Контроль!</a:t>
            </a:r>
          </a:p>
          <a:p>
            <a:r>
              <a:rPr lang="ru-RU" sz="1600" b="1" dirty="0" smtClean="0"/>
              <a:t>т. 2100 (стр. 124) + т. 2102 (выездная патронажная служба) равна или меньше т. 2105 стр. 10 (за счет посещений по паллиативной помощи вне кабинетов и отделений по паллиативной помощи)</a:t>
            </a:r>
            <a:endParaRPr lang="ru-RU" sz="16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1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508955"/>
              </p:ext>
            </p:extLst>
          </p:nvPr>
        </p:nvGraphicFramePr>
        <p:xfrm>
          <a:off x="1028700" y="1146704"/>
          <a:ext cx="7086600" cy="3565896"/>
        </p:xfrm>
        <a:graphic>
          <a:graphicData uri="http://schemas.openxmlformats.org/drawingml/2006/table">
            <a:tbl>
              <a:tblPr/>
              <a:tblGrid>
                <a:gridCol w="5257800"/>
                <a:gridCol w="762000"/>
                <a:gridCol w="1066800"/>
              </a:tblGrid>
              <a:tr h="51807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Посещения к среднему медицинскому персоналу всего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 на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ФАПах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(включая посещения на дому)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из них: на передвижных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фельдшерских пунктах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из них: на передвижных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пунктах (кабинетах) неотложной медицинской помощи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дому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из них: сельскому населению всего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взрослому населению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45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детскому населению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8" marB="457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457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marL="838200" indent="-838200" algn="ctr">
              <a:defRPr/>
            </a:pPr>
            <a:r>
              <a:rPr lang="ru-RU" altLang="ru-RU" sz="1800" kern="0" dirty="0" smtClean="0">
                <a:solidFill>
                  <a:schemeClr val="accent1"/>
                </a:solidFill>
                <a:latin typeface="Times New Roman" pitchFamily="18" charset="0"/>
              </a:rPr>
              <a:t>Таблица 2101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28701" y="4811104"/>
            <a:ext cx="7086600" cy="1643527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buClr>
                <a:srgbClr val="808080"/>
              </a:buClr>
              <a:buSzPct val="75000"/>
            </a:pPr>
            <a:r>
              <a:rPr lang="ru-RU" altLang="ru-RU" sz="1400" b="1" dirty="0">
                <a:cs typeface="Times New Roman" panose="02020603050405020304" pitchFamily="18" charset="0"/>
              </a:rPr>
              <a:t>Из общего числа посещений к среднему медицинскому персоналу (стр. 1), в строке 4 указываются посещения среднего медицинского персонала отделений (кабинетов) неотложной медицинской помощи и пунктов на дому </a:t>
            </a:r>
            <a:r>
              <a:rPr lang="ru-RU" altLang="ru-RU" sz="1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при условии наличия структурного подразделения в т. 1001 стр. 101.</a:t>
            </a: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rgbClr val="808080"/>
              </a:buClr>
              <a:buSzPct val="75000"/>
            </a:pPr>
            <a:endParaRPr lang="ru-RU" altLang="ru-RU" sz="1400" b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lvl="0">
              <a:buClr>
                <a:srgbClr val="808080"/>
              </a:buClr>
              <a:buSzPct val="75000"/>
            </a:pPr>
            <a:r>
              <a:rPr lang="ru-RU" altLang="ru-RU" sz="1400" b="1" dirty="0">
                <a:solidFill>
                  <a:srgbClr val="FF0000"/>
                </a:solidFill>
                <a:cs typeface="Times New Roman" panose="02020603050405020304" pitchFamily="18" charset="0"/>
              </a:rPr>
              <a:t>Внутриформенный контроль:</a:t>
            </a:r>
          </a:p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стр. 4 = стр. 4.2 + стр. 4.3</a:t>
            </a: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rgbClr val="808080"/>
              </a:buClr>
              <a:buSzPct val="75000"/>
            </a:pPr>
            <a:endParaRPr lang="ru-RU" altLang="ru-RU" sz="1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781800" y="3561024"/>
            <a:ext cx="838200" cy="12068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22307" y="722384"/>
            <a:ext cx="3388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>
                <a:solidFill>
                  <a:srgbClr val="0F6FC6"/>
                </a:solidFill>
              </a:rPr>
              <a:t>Добавлена новая таблица 2102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1219200"/>
            <a:ext cx="8382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solidFill>
                  <a:srgbClr val="FF0000"/>
                </a:solidFill>
                <a:cs typeface="Times New Roman" pitchFamily="18" charset="0"/>
              </a:rPr>
              <a:t>Число посещений выездной патронажной службы паллиативной помощи для оказания паллиативной медицинской помощи на дому - всего 1 __________, из них детям 2 ______.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2170037"/>
            <a:ext cx="8382000" cy="830997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Таблица полностью изменена (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т. 2102 «Посещения </a:t>
            </a:r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врачами пунктов (кабинетов) неотложной медицинской помощи на дому», 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форма № 30 </a:t>
            </a:r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за 2017 год), вышеуказанные посещения теперь указываются в 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т. 2100 </a:t>
            </a:r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стр. 123.</a:t>
            </a:r>
            <a:endParaRPr lang="en-US" altLang="ru-RU" sz="16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3505200"/>
            <a:ext cx="8382000" cy="830997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В таблицу вносятся посещения патронажной службой паллиативной помощи </a:t>
            </a:r>
            <a:r>
              <a:rPr lang="ru-RU" altLang="ru-RU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врачей-специалистов,</a:t>
            </a:r>
            <a:r>
              <a:rPr lang="ru-RU" altLang="ru-RU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 оказывающих паллиативную медицинскую помощь на дому: всего, из них детям</a:t>
            </a:r>
            <a:endParaRPr lang="en-US" altLang="ru-RU" sz="16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4964652"/>
            <a:ext cx="8382000" cy="584775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marL="838200" lvl="0" indent="-838200" algn="ctr">
              <a:defRPr/>
            </a:pPr>
            <a:r>
              <a:rPr lang="ru-RU" altLang="ru-RU" sz="1600" b="1" i="1" kern="0" dirty="0">
                <a:solidFill>
                  <a:srgbClr val="FF0000"/>
                </a:solidFill>
                <a:cs typeface="Arial" panose="020B0604020202020204" pitchFamily="34" charset="0"/>
              </a:rPr>
              <a:t>Таблица 2103 </a:t>
            </a:r>
          </a:p>
          <a:p>
            <a:pPr marL="838200" lvl="0" indent="-838200" algn="ctr">
              <a:defRPr/>
            </a:pPr>
            <a:r>
              <a:rPr lang="ru-RU" altLang="ru-RU" sz="1600" b="1" i="1" kern="0" dirty="0">
                <a:solidFill>
                  <a:srgbClr val="FF0000"/>
                </a:solidFill>
                <a:cs typeface="Arial" panose="020B0604020202020204" pitchFamily="34" charset="0"/>
              </a:rPr>
              <a:t>«Посещения к врачам центров здоровья и комплексные </a:t>
            </a:r>
            <a:r>
              <a:rPr lang="ru-RU" altLang="ru-RU" sz="1600" b="1" i="1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обследования»  удалена</a:t>
            </a:r>
            <a:r>
              <a:rPr lang="ru-RU" altLang="ru-RU" sz="1600" b="1" i="1" kern="0" dirty="0">
                <a:solidFill>
                  <a:srgbClr val="FF0000"/>
                </a:solidFill>
                <a:cs typeface="Arial" panose="020B0604020202020204" pitchFamily="34" charset="0"/>
              </a:rPr>
              <a:t>!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41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532786"/>
              </p:ext>
            </p:extLst>
          </p:nvPr>
        </p:nvGraphicFramePr>
        <p:xfrm>
          <a:off x="381000" y="685800"/>
          <a:ext cx="8763000" cy="5614981"/>
        </p:xfrm>
        <a:graphic>
          <a:graphicData uri="http://schemas.openxmlformats.org/drawingml/2006/table">
            <a:tbl>
              <a:tblPr/>
              <a:tblGrid>
                <a:gridCol w="3733800"/>
                <a:gridCol w="533400"/>
                <a:gridCol w="1201738"/>
                <a:gridCol w="1008062"/>
                <a:gridCol w="762000"/>
                <a:gridCol w="1524000"/>
              </a:tblGrid>
              <a:tr h="274328"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посещений (табл. 2100, стр. 1)  сделано посещений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стро-ки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сельскими жителями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детьми 0-17 лет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сельскими жителями (из гр. 5)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8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заболеваниям: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в неотложной форме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активных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по диспансерному наблюдению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профилактической и иными целями: всего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медицинский осмотр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диспансеризация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комплексный медицинский осмотр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центрах здоровья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паллиативная помощь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патронаж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прочие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Передвижными: амбулаториями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врачебными бригадами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бригадами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79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мобильными медицинскими комплексами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25698" y="228600"/>
            <a:ext cx="5673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>
                <a:solidFill>
                  <a:srgbClr val="0F6FC6"/>
                </a:solidFill>
              </a:rPr>
              <a:t>В таблицу  2105  добавлены дополнительные строки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44915" y="4343400"/>
            <a:ext cx="4973515" cy="1587282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Посещения, выполненные </a:t>
            </a:r>
            <a:r>
              <a:rPr lang="ru-RU" altLang="ru-RU" sz="1600" b="1" dirty="0">
                <a:cs typeface="Times New Roman" panose="02020603050405020304" pitchFamily="18" charset="0"/>
              </a:rPr>
              <a:t>передвижными подразделениями, указываются из общего числа </a:t>
            </a:r>
            <a:r>
              <a:rPr lang="ru-RU" altLang="ru-RU" sz="1600" b="1" dirty="0" smtClean="0">
                <a:cs typeface="Times New Roman" panose="02020603050405020304" pitchFamily="18" charset="0"/>
              </a:rPr>
              <a:t>посещений (по </a:t>
            </a:r>
            <a:r>
              <a:rPr lang="ru-RU" altLang="ru-RU" sz="1600" b="1" dirty="0">
                <a:cs typeface="Times New Roman" panose="02020603050405020304" pitchFamily="18" charset="0"/>
              </a:rPr>
              <a:t>заболеваниям и с профилактическими и иными целями). </a:t>
            </a:r>
            <a:r>
              <a:rPr lang="ru-RU" altLang="ru-RU" sz="1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Наличие передвижных подразделений и количество выездов должно быть отображено в т. 1003.</a:t>
            </a:r>
            <a:endParaRPr lang="ru-RU" altLang="ru-RU" sz="1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0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83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При заполнении таблицы 2105 следует иметь в виду, что источником информации для таблицы 2105 служит «</a:t>
            </a:r>
            <a:r>
              <a:rPr lang="ru-RU" altLang="ru-RU" sz="1800" b="1" kern="0" dirty="0">
                <a:solidFill>
                  <a:schemeClr val="accent1"/>
                </a:solidFill>
                <a:cs typeface="+mn-cs"/>
              </a:rPr>
              <a:t>Т</a:t>
            </a:r>
            <a:r>
              <a:rPr kumimoji="0" lang="ru-RU" alt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алон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 пациента</a:t>
            </a:r>
            <a:r>
              <a:rPr lang="ru-RU" altLang="ru-RU" sz="1800" b="1" kern="0" dirty="0" smtClean="0">
                <a:solidFill>
                  <a:schemeClr val="accent1"/>
                </a:solidFill>
                <a:cs typeface="+mn-cs"/>
              </a:rPr>
              <a:t>, получающего медицинскую помощь в амбулаторных условиях»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(форма №025-1/у)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060760"/>
            <a:ext cx="8839200" cy="2225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строка 8 «комплексный медицинский осмотр»: 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  <a:p>
            <a:pPr marL="342900" marR="0" lvl="0" indent="-342900" algn="just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указываются посещения, выполненные в центрах здоровья и внеплановые медицинские осмотры (например, осмотры участников ВОВ вне плановой диспансеризации)</a:t>
            </a:r>
          </a:p>
          <a:p>
            <a:pPr marL="0" marR="0" lvl="0" indent="0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  <a:p>
            <a:pPr marL="342900" marR="0" lvl="0" indent="-342900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строка 9 «из них в центрах здоровья»: </a:t>
            </a:r>
            <a:endParaRPr kumimoji="0" lang="ru-RU" altLang="ru-RU" sz="1800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  <a:p>
            <a:pPr marL="342900" marR="0" lvl="0" indent="-342900" algn="just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указываются посещения, выполненные в центрах здоровья (в соответствии с посещениями центров здоровья по форме </a:t>
            </a: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№ 68</a:t>
            </a: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)</a:t>
            </a:r>
          </a:p>
          <a:p>
            <a:pPr marL="342900" marR="0" lvl="0" indent="-342900" algn="just" defTabSz="91440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124200"/>
            <a:ext cx="8839200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altLang="ru-RU" sz="1800" b="1" u="sng" kern="0" dirty="0">
                <a:solidFill>
                  <a:srgbClr val="FF0000"/>
                </a:solidFill>
                <a:cs typeface="Times New Roman" panose="02020603050405020304" pitchFamily="18" charset="0"/>
              </a:rPr>
              <a:t>строка 17 «мобильные медицинские комплексы»: </a:t>
            </a:r>
          </a:p>
          <a:p>
            <a:pPr marL="342900" lvl="0" indent="-342900" algn="just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1800" b="1" kern="0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kern="0" dirty="0">
                <a:cs typeface="Times New Roman" panose="02020603050405020304" pitchFamily="18" charset="0"/>
              </a:rPr>
              <a:t>это новый уровень современной медицины, выполненный в виде небольшой клиники, полностью укомплектованной медицинским оборудованием, мебелью и всем сопутствующим лечебным инвентарем. Такие специализированные автомобили-фургоны применяются в местах, где нет стационарных медицинских учреждений, а потребность населения в квалифицированной медицинской помощи очень высока.</a:t>
            </a:r>
            <a:r>
              <a:rPr lang="ru-RU" altLang="ru-RU" sz="1800" kern="0" dirty="0">
                <a:cs typeface="Times New Roman" panose="02020603050405020304" pitchFamily="18" charset="0"/>
              </a:rPr>
              <a:t> ПМК предусматривает около двадцати вариантов медицинского оснащения, и может включать в себя такие виды оборудования: диагностическое; лабораторное; амбулаторное; физиотерапевтическое; гериатрическое; лабораторно-диагностическое.</a:t>
            </a:r>
            <a:br>
              <a:rPr lang="ru-RU" altLang="ru-RU" sz="1800" kern="0" dirty="0">
                <a:cs typeface="Times New Roman" panose="02020603050405020304" pitchFamily="18" charset="0"/>
              </a:rPr>
            </a:br>
            <a:endParaRPr lang="ru-RU" altLang="ru-RU" sz="1800" kern="0" dirty="0">
              <a:cs typeface="Times New Roman" panose="02020603050405020304" pitchFamily="18" charset="0"/>
            </a:endParaRPr>
          </a:p>
        </p:txBody>
      </p:sp>
      <p:pic>
        <p:nvPicPr>
          <p:cNvPr id="5" name="Shape 1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12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722811" y="134983"/>
            <a:ext cx="8551191" cy="361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14300" algn="ctr" rtl="0">
              <a:spcBef>
                <a:spcPts val="0"/>
              </a:spcBef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Снижение и рост числа посещений и заболеваемости за </a:t>
            </a:r>
            <a:r>
              <a:rPr lang="ru-RU" sz="18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2017 </a:t>
            </a:r>
            <a:r>
              <a:rPr lang="ru-RU" sz="18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</a:t>
            </a:r>
          </a:p>
        </p:txBody>
      </p:sp>
      <p:pic>
        <p:nvPicPr>
          <p:cNvPr id="177" name="Shape 1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906014"/>
              </p:ext>
            </p:extLst>
          </p:nvPr>
        </p:nvGraphicFramePr>
        <p:xfrm>
          <a:off x="762000" y="609600"/>
          <a:ext cx="9372600" cy="5911308"/>
        </p:xfrm>
        <a:graphic>
          <a:graphicData uri="http://schemas.openxmlformats.org/drawingml/2006/table">
            <a:tbl>
              <a:tblPr/>
              <a:tblGrid>
                <a:gridCol w="381002"/>
                <a:gridCol w="1904998"/>
                <a:gridCol w="1892206"/>
                <a:gridCol w="1917794"/>
                <a:gridCol w="1447800"/>
                <a:gridCol w="1828800"/>
              </a:tblGrid>
              <a:tr h="1066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Муниципальные образования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Число врачебных посещений в поликлинике и на дому на 1000 населения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Отношение показателя муниципальных образований с среднеобластному показателю, %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Общая заболеваемость на 1000 населения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Отношение показателя муниципальных образований с среднеобластному показателю, %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Воловский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5310,9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-27,5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1064,5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-27,7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Грязинский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-30,3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1196,3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Данковский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7312,2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1355,6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Добринский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4433,0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-39,5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1058,2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-28,1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Добровский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4883,4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-33,4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936,1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-36,4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Долгоруковский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5414,9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-26,1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-23,7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Елецкий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5276,1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-28,0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-24,0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Задонский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5799,1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-20,9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1152,8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-21,7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Измалковский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4997,5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-31,8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1005,2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-31,7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Краснинский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5546,9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-24,3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860,3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-41,5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Лебедянский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5800,9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-20,8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1078,1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-26,7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0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Лев-Толстовский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5536,4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-24,4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1027,6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-30,2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Липецкий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5244,0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-28,4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Становлянский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6545,9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1064,3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-27,7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Тербунский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4227,8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-42,3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875,8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-40,5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Усманский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4836,2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-34,0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-18,6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Хлевенский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5875,6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-19,8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Чаплыгинский район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6494,7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-11,4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1039,7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-29,3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районам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5427,2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-25,9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-21,5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Елец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8232,3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1459,6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Липецк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6413,8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1547,5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Липецкая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область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7327,9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7" marR="5577" marT="55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85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4572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НПА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0999" y="1219200"/>
            <a:ext cx="9372601" cy="565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u="sng" dirty="0">
                <a:solidFill>
                  <a:schemeClr val="accent1"/>
                </a:solidFill>
              </a:rPr>
              <a:t>Номенклатура медицинских организаций</a:t>
            </a:r>
            <a:r>
              <a:rPr lang="ru-RU" altLang="ru-RU" sz="2400" dirty="0">
                <a:solidFill>
                  <a:schemeClr val="accent1"/>
                </a:solidFill>
              </a:rPr>
              <a:t> </a:t>
            </a:r>
            <a:r>
              <a:rPr lang="ru-RU" altLang="ru-RU" sz="2400" dirty="0"/>
              <a:t>- Приказ Министерства здравоохранения Российской Федерации </a:t>
            </a:r>
            <a:r>
              <a:rPr lang="ru-RU" altLang="ru-RU" sz="2400" b="1" dirty="0"/>
              <a:t>от 06.08.2013 </a:t>
            </a:r>
            <a:r>
              <a:rPr lang="en-US" altLang="ru-RU" sz="2400" b="1" dirty="0"/>
              <a:t>N</a:t>
            </a:r>
            <a:r>
              <a:rPr lang="ru-RU" altLang="ru-RU" sz="2400" b="1" dirty="0" smtClean="0"/>
              <a:t> </a:t>
            </a:r>
            <a:r>
              <a:rPr lang="ru-RU" altLang="ru-RU" sz="2400" b="1" dirty="0"/>
              <a:t>529н </a:t>
            </a:r>
            <a:r>
              <a:rPr lang="ru-RU" altLang="ru-RU" sz="2400" dirty="0"/>
              <a:t>"Об утверждении номенклатуры медицинских организаций</a:t>
            </a:r>
            <a:r>
              <a:rPr lang="en-US" altLang="ru-RU" sz="2400" dirty="0"/>
              <a:t>”</a:t>
            </a:r>
            <a:r>
              <a:rPr lang="ru-RU" altLang="ru-RU" sz="2400" dirty="0"/>
              <a:t> (Зарегистрировано в Минюсте России 13.09.2013 N 29950</a:t>
            </a:r>
            <a:r>
              <a:rPr lang="ru-RU" altLang="ru-RU" sz="2400" dirty="0" smtClean="0"/>
              <a:t>)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sz="2400" u="sng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u="sng" dirty="0">
                <a:solidFill>
                  <a:schemeClr val="accent1"/>
                </a:solidFill>
              </a:rPr>
              <a:t>Номенклатура коек</a:t>
            </a:r>
            <a:r>
              <a:rPr lang="ru-RU" altLang="ru-RU" sz="2400" dirty="0">
                <a:solidFill>
                  <a:schemeClr val="accent1"/>
                </a:solidFill>
              </a:rPr>
              <a:t> </a:t>
            </a:r>
            <a:r>
              <a:rPr lang="ru-RU" altLang="ru-RU" sz="2400" dirty="0"/>
              <a:t>- Приказ </a:t>
            </a:r>
            <a:r>
              <a:rPr lang="ru-RU" altLang="ru-RU" sz="2400" dirty="0" err="1"/>
              <a:t>Минздравсоцразвития</a:t>
            </a:r>
            <a:r>
              <a:rPr lang="ru-RU" altLang="ru-RU" sz="2400" dirty="0"/>
              <a:t> России </a:t>
            </a:r>
            <a:r>
              <a:rPr lang="ru-RU" altLang="ru-RU" sz="2400" b="1" dirty="0"/>
              <a:t>от 17.05.2012 N 555н</a:t>
            </a:r>
            <a:r>
              <a:rPr lang="ru-RU" altLang="ru-RU" sz="2400" dirty="0"/>
              <a:t> "Об утверждении номенклатуры коечного фонда по профилям медицинской помощи</a:t>
            </a:r>
            <a:r>
              <a:rPr lang="en-US" altLang="ru-RU" sz="2400" dirty="0"/>
              <a:t>”</a:t>
            </a:r>
            <a:r>
              <a:rPr lang="ru-RU" altLang="ru-RU" sz="2400" dirty="0"/>
              <a:t> (Зарегистрировано в Минюсте России 04.06.2012 N 24440), изменения в редакции приказа Министерства здравоохранения Российской Федерации от 16.12.2014 N 843н </a:t>
            </a:r>
            <a:endParaRPr lang="ru-RU" altLang="ru-RU" sz="24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u="sng" dirty="0">
                <a:solidFill>
                  <a:schemeClr val="accent1"/>
                </a:solidFill>
              </a:rPr>
              <a:t>Номенклатура должностей</a:t>
            </a:r>
            <a:r>
              <a:rPr lang="ru-RU" altLang="ru-RU" sz="2400" dirty="0">
                <a:solidFill>
                  <a:schemeClr val="accent1"/>
                </a:solidFill>
              </a:rPr>
              <a:t> </a:t>
            </a:r>
            <a:r>
              <a:rPr lang="ru-RU" altLang="ru-RU" sz="2400" dirty="0"/>
              <a:t>- Приказ Министерства здравоохранения Российской Федерации </a:t>
            </a:r>
            <a:r>
              <a:rPr lang="ru-RU" altLang="ru-RU" sz="2400" b="1" dirty="0"/>
              <a:t>от 20.12.2012 N 1183н </a:t>
            </a:r>
            <a:r>
              <a:rPr lang="ru-RU" altLang="ru-RU" sz="2400" dirty="0"/>
              <a:t>"Об утверждении номенклатуры должностей медицинских и фармацевтических работников</a:t>
            </a:r>
            <a:r>
              <a:rPr lang="en-US" altLang="ru-RU" sz="2400" dirty="0"/>
              <a:t>”</a:t>
            </a:r>
            <a:r>
              <a:rPr lang="ru-RU" altLang="ru-RU" sz="2400" dirty="0"/>
              <a:t> (Зарегистрировано в Минюсте России 10.03.2013 N 27723), с изменениями на 01.08.2014 года Приказ Минздрава России №420н </a:t>
            </a:r>
            <a:endParaRPr lang="ru-RU" altLang="ru-RU" sz="24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b="1" u="sng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" name="Shape 184"/>
          <p:cNvGraphicFramePr/>
          <p:nvPr>
            <p:extLst>
              <p:ext uri="{D42A27DB-BD31-4B8C-83A1-F6EECF244321}">
                <p14:modId xmlns:p14="http://schemas.microsoft.com/office/powerpoint/2010/main" val="3634128490"/>
              </p:ext>
            </p:extLst>
          </p:nvPr>
        </p:nvGraphicFramePr>
        <p:xfrm>
          <a:off x="514233" y="731513"/>
          <a:ext cx="8596325" cy="414877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905367"/>
                <a:gridCol w="870383"/>
                <a:gridCol w="890100"/>
                <a:gridCol w="976825"/>
                <a:gridCol w="976825"/>
                <a:gridCol w="976825"/>
              </a:tblGrid>
              <a:tr h="139100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общего числа посещений (табл. 2100, стр. 1)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сделано посещений всего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строки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Всего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6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сельскими жителями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детьми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0-17 лет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сельскими жителями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(из гр. 5)</a:t>
                      </a: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 заболеваниям: всего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63055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 в неотложной форме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99060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активных</a:t>
                      </a:r>
                    </a:p>
                  </a:txBody>
                  <a:tcPr marL="63275" marR="632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99060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по диспансерному наблюдению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 профилактической и иными целями: всего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том числе:  медицинский осмотр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диспансеризация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комплексный медицинский осмотр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в центрах здоровья</a:t>
                      </a:r>
                    </a:p>
                  </a:txBody>
                  <a:tcPr marT="45724" marB="45724" anchor="b" horzOverflow="overflow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паллиативная помощь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патронаж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прочие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Передвижными:     амбулаториями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99060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врачебными бригадами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0">
                <a:tc>
                  <a:txBody>
                    <a:bodyPr/>
                    <a:lstStyle/>
                    <a:p>
                      <a:pPr marL="99060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мобильными медицинскими бригадами</a:t>
                      </a: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44">
                <a:tc>
                  <a:txBody>
                    <a:bodyPr/>
                    <a:lstStyle/>
                    <a:p>
                      <a:pPr marL="99060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мобильными медицинскими комплексами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275" marR="632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275" marR="632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5" name="Shape 185"/>
          <p:cNvSpPr/>
          <p:nvPr/>
        </p:nvSpPr>
        <p:spPr>
          <a:xfrm>
            <a:off x="514233" y="377393"/>
            <a:ext cx="158857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2105</a:t>
            </a:r>
          </a:p>
        </p:txBody>
      </p:sp>
      <p:sp>
        <p:nvSpPr>
          <p:cNvPr id="186" name="Shape 186"/>
          <p:cNvSpPr/>
          <p:nvPr/>
        </p:nvSpPr>
        <p:spPr>
          <a:xfrm>
            <a:off x="5289983" y="2709228"/>
            <a:ext cx="2913000" cy="1461900"/>
          </a:xfrm>
          <a:prstGeom prst="rect">
            <a:avLst/>
          </a:prstGeom>
          <a:solidFill>
            <a:srgbClr val="76C2E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т. 2105 стр.1 гр.3 : т. 2106 (1)</a:t>
            </a: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т. 2105 стр.1 гр.4 : т. 2106 (2)</a:t>
            </a: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т. 2105 стр.1 гр.5 : т. 2106 (3)</a:t>
            </a:r>
          </a:p>
          <a:p>
            <a:pPr marL="0" marR="0" lvl="0" indent="0" algn="l" rtl="0">
              <a:spcBef>
                <a:spcPts val="1000"/>
              </a:spcBef>
              <a:buNone/>
            </a:pPr>
            <a:r>
              <a:rPr lang="ru-RU" sz="1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т. 2105 стр.1 гр.6 : т. 2106 (4)</a:t>
            </a:r>
          </a:p>
        </p:txBody>
      </p:sp>
      <p:sp>
        <p:nvSpPr>
          <p:cNvPr id="187" name="Shape 187"/>
          <p:cNvSpPr/>
          <p:nvPr/>
        </p:nvSpPr>
        <p:spPr>
          <a:xfrm>
            <a:off x="7976481" y="2765315"/>
            <a:ext cx="226500" cy="134970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8263943" y="1798926"/>
            <a:ext cx="2461800" cy="3293100"/>
          </a:xfrm>
          <a:prstGeom prst="rect">
            <a:avLst/>
          </a:prstGeom>
          <a:solidFill>
            <a:srgbClr val="76C2E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-6985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Кратность посещений по поводу одного заболевания составляет  не менее 2 (Программа государственных гарантий бесплатного оказания гражданам на территории Липецкой области медицинской помощи на </a:t>
            </a:r>
            <a:r>
              <a:rPr lang="ru-RU" sz="1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2018 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 и на плановый период </a:t>
            </a:r>
            <a:r>
              <a:rPr lang="ru-RU" sz="1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2019 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</a:t>
            </a:r>
            <a:r>
              <a:rPr lang="ru-RU" sz="1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2020 </a:t>
            </a: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годов)</a:t>
            </a:r>
          </a:p>
        </p:txBody>
      </p:sp>
      <p:sp>
        <p:nvSpPr>
          <p:cNvPr id="190" name="Shape 190"/>
          <p:cNvSpPr/>
          <p:nvPr/>
        </p:nvSpPr>
        <p:spPr>
          <a:xfrm>
            <a:off x="514233" y="5192467"/>
            <a:ext cx="158857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2106</a:t>
            </a:r>
          </a:p>
        </p:txBody>
      </p:sp>
      <p:pic>
        <p:nvPicPr>
          <p:cNvPr id="191" name="Shape 1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1541" y="558387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814844"/>
              </p:ext>
            </p:extLst>
          </p:nvPr>
        </p:nvGraphicFramePr>
        <p:xfrm>
          <a:off x="554443" y="5520150"/>
          <a:ext cx="8515903" cy="9105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33403"/>
                <a:gridCol w="88578"/>
                <a:gridCol w="764698"/>
                <a:gridCol w="1560101"/>
                <a:gridCol w="1149365"/>
                <a:gridCol w="1560680"/>
                <a:gridCol w="1204980"/>
                <a:gridCol w="154098"/>
              </a:tblGrid>
              <a:tr h="463536"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Обращения по поводу заболеваний, всего 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78" marR="6317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из них: сельских жителей 2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78" marR="6317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x-non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0-17 лет </a:t>
                      </a:r>
                      <a:r>
                        <a:rPr lang="x-non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(из стр. 1) 3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78" marR="6317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70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x-none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сельских жителей (из стр.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x-none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78" marR="6317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78" marR="6317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63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xfrm>
            <a:off x="598957" y="81167"/>
            <a:ext cx="8596668" cy="5800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14300" algn="ctr" rtl="0">
              <a:spcBef>
                <a:spcPts val="0"/>
              </a:spcBef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Кратность посещений по поводу одного заболевания</a:t>
            </a:r>
          </a:p>
        </p:txBody>
      </p:sp>
      <p:pic>
        <p:nvPicPr>
          <p:cNvPr id="199" name="Shape 1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48391"/>
              </p:ext>
            </p:extLst>
          </p:nvPr>
        </p:nvGraphicFramePr>
        <p:xfrm>
          <a:off x="1981198" y="838194"/>
          <a:ext cx="5791201" cy="5715007"/>
        </p:xfrm>
        <a:graphic>
          <a:graphicData uri="http://schemas.openxmlformats.org/drawingml/2006/table">
            <a:tbl>
              <a:tblPr/>
              <a:tblGrid>
                <a:gridCol w="451673"/>
                <a:gridCol w="2520129"/>
                <a:gridCol w="1447800"/>
                <a:gridCol w="1371599"/>
              </a:tblGrid>
              <a:tr h="5518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Медицинские организации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2016г.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2017г.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"Грязинская 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"Данковская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"Добринская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C2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"Добровская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"Долгоруковская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"Елецкая 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"Задонская 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"Измалковская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"Краснинская 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"Лебедянская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"Лев-Толстовская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"Становлянская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"Тербунская МРБ" 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"Усманская  МРБ"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"Хлевенская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"Чаплыгинская  РБ"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МО г. Ельца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МО г. Липецка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областным МО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6353" marR="6353" marT="63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9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6705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14300" algn="ctr" rtl="0">
              <a:spcBef>
                <a:spcPts val="0"/>
              </a:spcBef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Работа стоматологического кабинета</a:t>
            </a:r>
            <a:br>
              <a:rPr lang="ru-RU" sz="18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-RU" sz="1800" b="1" i="0" u="none" strike="noStrike" cap="none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7" name="Shape 207"/>
          <p:cNvGraphicFramePr/>
          <p:nvPr>
            <p:extLst>
              <p:ext uri="{D42A27DB-BD31-4B8C-83A1-F6EECF244321}">
                <p14:modId xmlns:p14="http://schemas.microsoft.com/office/powerpoint/2010/main" val="4157809206"/>
              </p:ext>
            </p:extLst>
          </p:nvPr>
        </p:nvGraphicFramePr>
        <p:xfrm>
          <a:off x="738237" y="1494881"/>
          <a:ext cx="8667020" cy="44031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58975"/>
                <a:gridCol w="612045"/>
                <a:gridCol w="566057"/>
                <a:gridCol w="714103"/>
                <a:gridCol w="844732"/>
                <a:gridCol w="844731"/>
                <a:gridCol w="748937"/>
                <a:gridCol w="853440"/>
                <a:gridCol w="775063"/>
                <a:gridCol w="748937"/>
              </a:tblGrid>
              <a:tr h="152400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Контингенты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строки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Число посещений 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зубных врачей и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гигиенистов стоматологических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Вылечено зубов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 (гр.6)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3619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Удалено зубов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постоя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н-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ных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всего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них: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постоя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н-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ных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 поводу 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осложнен-</a:t>
                      </a:r>
                      <a:r>
                        <a:rPr lang="ru-RU" sz="1200" u="none" strike="noStrike" cap="none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ного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кариеса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первич-ных</a:t>
                      </a: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 </a:t>
                      </a:r>
                      <a:r>
                        <a:rPr lang="ru-RU" sz="1200" u="none" strike="noStrike" cap="none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профилак-тической </a:t>
                      </a:r>
                      <a:endParaRPr lang="ru-RU"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 иными  целями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0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Всего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0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том числе:</a:t>
                      </a:r>
                      <a:r>
                        <a:rPr lang="ru-RU" sz="12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зубными врачами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0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гигиенистами</a:t>
                      </a:r>
                      <a:b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стоматологическими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575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 них стр. 1:  </a:t>
                      </a:r>
                    </a:p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дети до 14 лет </a:t>
                      </a:r>
                      <a:b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включительно 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25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дети 15-17 лет</a:t>
                      </a:r>
                      <a:b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включительно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0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Сельские жители (из стр.1)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20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передвижных стоматологических кабинетах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833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8" name="Shape 208"/>
          <p:cNvSpPr/>
          <p:nvPr/>
        </p:nvSpPr>
        <p:spPr>
          <a:xfrm>
            <a:off x="4136217" y="4191000"/>
            <a:ext cx="5269040" cy="776970"/>
          </a:xfrm>
          <a:prstGeom prst="rect">
            <a:avLst/>
          </a:prstGeom>
          <a:solidFill>
            <a:srgbClr val="76C2E8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Контроль!</a:t>
            </a:r>
          </a:p>
          <a:p>
            <a:pPr marL="0" marR="0" lvl="0" indent="0" algn="just" rtl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с.1 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гр.6-с.1 гр.7=(с.4 </a:t>
            </a: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гр.6+с.5 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гр.6)-(с.4 </a:t>
            </a: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гр.7+с.5 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гр.7</a:t>
            </a: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</a:p>
          <a:p>
            <a:pPr marL="0" marR="0" lvl="0" indent="0" algn="just" rtl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с.1 гр.9-с.1 гр.10=(с.4 гр.9+с.5 гр.10)-(с.4 гр.9+с.5 гр.10).</a:t>
            </a:r>
            <a:endParaRPr lang="ru-RU" sz="16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9" name="Shape 209"/>
          <p:cNvSpPr txBox="1"/>
          <p:nvPr/>
        </p:nvSpPr>
        <p:spPr>
          <a:xfrm>
            <a:off x="677334" y="1194145"/>
            <a:ext cx="1588576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2700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2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42432"/>
              </p:ext>
            </p:extLst>
          </p:nvPr>
        </p:nvGraphicFramePr>
        <p:xfrm>
          <a:off x="457200" y="914400"/>
          <a:ext cx="8839200" cy="4000499"/>
        </p:xfrm>
        <a:graphic>
          <a:graphicData uri="http://schemas.openxmlformats.org/drawingml/2006/table">
            <a:tbl>
              <a:tblPr/>
              <a:tblGrid>
                <a:gridCol w="1133475"/>
                <a:gridCol w="460375"/>
                <a:gridCol w="1149350"/>
                <a:gridCol w="990600"/>
                <a:gridCol w="1143000"/>
                <a:gridCol w="1219200"/>
                <a:gridCol w="1219200"/>
                <a:gridCol w="1524000"/>
              </a:tblGrid>
              <a:tr h="376298"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Контингенты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санировано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Профилактическая работа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 курс профилактики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 объем работы в УЕТ (из гр.3)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осмотрено в порядке плановой санации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гр. 12 нуждались в санации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гр. 13 санировано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63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3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3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8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зубными врачами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81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гигиенистами стоматологическими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3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57200" y="545068"/>
            <a:ext cx="3164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rgbClr val="0F6FC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</a:t>
            </a:r>
            <a:r>
              <a:rPr lang="ru-RU" sz="1800" b="1" dirty="0" smtClean="0">
                <a:solidFill>
                  <a:srgbClr val="0F6FC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2700 (продолжение)</a:t>
            </a:r>
            <a:endParaRPr lang="ru-RU" sz="1800" b="1" dirty="0">
              <a:solidFill>
                <a:srgbClr val="0F6FC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3883847"/>
            <a:ext cx="8839200" cy="2062103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>
                <a:cs typeface="Times New Roman" panose="02020603050405020304" pitchFamily="18" charset="0"/>
              </a:rPr>
              <a:t>В графе 11 показывается общее число санированных, как по обращаемости, так и во время профилактической работы. </a:t>
            </a:r>
            <a:endParaRPr lang="ru-RU" altLang="ru-RU" sz="1600" b="1" dirty="0" smtClean="0">
              <a:cs typeface="Times New Roman" panose="02020603050405020304" pitchFamily="18" charset="0"/>
            </a:endParaRPr>
          </a:p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Контроль!</a:t>
            </a:r>
          </a:p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Гр. 11</a:t>
            </a:r>
            <a:r>
              <a:rPr lang="en-US" altLang="ru-RU" sz="1600" b="1" dirty="0" smtClean="0">
                <a:cs typeface="Times New Roman" panose="02020603050405020304" pitchFamily="18" charset="0"/>
              </a:rPr>
              <a:t> &gt; </a:t>
            </a:r>
            <a:r>
              <a:rPr lang="ru-RU" altLang="ru-RU" sz="1600" b="1" dirty="0" smtClean="0">
                <a:cs typeface="Times New Roman" panose="02020603050405020304" pitchFamily="18" charset="0"/>
              </a:rPr>
              <a:t>гр. 14 по всем строкам (разница на санированных при обращении пациента за медицинской помощью)</a:t>
            </a:r>
            <a:endParaRPr lang="ru-RU" altLang="ru-RU" sz="1600" b="1" dirty="0">
              <a:cs typeface="Times New Roman" panose="02020603050405020304" pitchFamily="18" charset="0"/>
            </a:endParaRPr>
          </a:p>
          <a:p>
            <a:pPr lvl="0" algn="just">
              <a:buClr>
                <a:srgbClr val="808080"/>
              </a:buClr>
              <a:buSzPct val="75000"/>
            </a:pPr>
            <a:r>
              <a:rPr lang="ru-RU" altLang="ru-RU" sz="1600" b="1" dirty="0">
                <a:cs typeface="Times New Roman" panose="02020603050405020304" pitchFamily="18" charset="0"/>
              </a:rPr>
              <a:t>В графе 16 указывается общий объем выполненной работы, выраженный в условных единицах трудоемкости (УЕТ). Выполненный объем работы в </a:t>
            </a:r>
            <a:r>
              <a:rPr lang="ru-RU" altLang="ru-RU" sz="1600" b="1" dirty="0" err="1">
                <a:cs typeface="Times New Roman" panose="02020603050405020304" pitchFamily="18" charset="0"/>
              </a:rPr>
              <a:t>УЕТах</a:t>
            </a:r>
            <a:r>
              <a:rPr lang="ru-RU" altLang="ru-RU" sz="1600" b="1" dirty="0">
                <a:cs typeface="Times New Roman" panose="02020603050405020304" pitchFamily="18" charset="0"/>
              </a:rPr>
              <a:t> указывается </a:t>
            </a:r>
            <a:r>
              <a:rPr lang="ru-RU" altLang="ru-RU" sz="16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в абсолютных </a:t>
            </a:r>
            <a:r>
              <a:rPr lang="ru-RU" altLang="ru-RU" sz="1600" b="1" u="sng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значениях.</a:t>
            </a:r>
            <a:endParaRPr lang="ru-RU" altLang="ru-RU" sz="1600" b="1" u="sng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6019800"/>
            <a:ext cx="8839200" cy="338554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808080"/>
              </a:buClr>
              <a:buSzPct val="75000"/>
            </a:pPr>
            <a:r>
              <a:rPr lang="ru-RU" altLang="ru-RU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Кратность объема выполненных работ (гр. 3) в </a:t>
            </a:r>
            <a:r>
              <a:rPr lang="ru-RU" altLang="ru-RU" sz="16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УЕТах</a:t>
            </a:r>
            <a:r>
              <a:rPr lang="ru-RU" altLang="ru-RU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 (гр. 16) как ориентир составляет -  3,8. </a:t>
            </a:r>
            <a:endParaRPr lang="ru-RU" altLang="ru-RU" sz="1600" b="1" u="sng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7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7863" y="5334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  <a:cs typeface="+mj-cs"/>
              </a:rPr>
              <a:t>Работа врачей-стоматологов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7863" y="1015762"/>
            <a:ext cx="1715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800" b="1" kern="0" dirty="0">
                <a:solidFill>
                  <a:schemeClr val="accent1"/>
                </a:solidFill>
              </a:rPr>
              <a:t>Таблица </a:t>
            </a:r>
            <a:r>
              <a:rPr lang="ru-RU" altLang="ru-RU" sz="1800" b="1" kern="0" dirty="0" smtClean="0">
                <a:solidFill>
                  <a:schemeClr val="accent1"/>
                </a:solidFill>
              </a:rPr>
              <a:t>2710 </a:t>
            </a:r>
            <a:endParaRPr lang="ru-RU" sz="1600" dirty="0">
              <a:solidFill>
                <a:schemeClr val="accent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22706"/>
              </p:ext>
            </p:extLst>
          </p:nvPr>
        </p:nvGraphicFramePr>
        <p:xfrm>
          <a:off x="677863" y="1390956"/>
          <a:ext cx="8999537" cy="3821124"/>
        </p:xfrm>
        <a:graphic>
          <a:graphicData uri="http://schemas.openxmlformats.org/drawingml/2006/table">
            <a:tbl>
              <a:tblPr firstRow="1" firstCol="1" bandRow="1"/>
              <a:tblGrid>
                <a:gridCol w="1944824"/>
                <a:gridCol w="536481"/>
                <a:gridCol w="727032"/>
                <a:gridCol w="914400"/>
                <a:gridCol w="838200"/>
                <a:gridCol w="762000"/>
                <a:gridCol w="762000"/>
                <a:gridCol w="762000"/>
                <a:gridCol w="762000"/>
                <a:gridCol w="990600"/>
              </a:tblGrid>
              <a:tr h="27233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Контингенты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посещений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врачей-стоматологов (из т. 2100)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Вылечено зубов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(гр.6)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Удалено зубов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постоян-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ных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санировано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первичных </a:t>
                      </a:r>
                      <a:r>
                        <a:rPr lang="ru-RU" sz="12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постоян-ных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поводу ослож-ненного кариеса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1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085" marR="68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80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стр. 1: </a:t>
                      </a:r>
                    </a:p>
                    <a:p>
                      <a:pPr indent="-53975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дети до 14 лет включительно 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88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дети 15-17 лет включительно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Сельские жители (из стр.1)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472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передвижных стоматологических кабинетах</a:t>
                      </a:r>
                    </a:p>
                  </a:txBody>
                  <a:tcPr marL="68085" marR="6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085" marR="6808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25185" y="3810000"/>
            <a:ext cx="5715000" cy="830997"/>
          </a:xfrm>
          <a:prstGeom prst="rect">
            <a:avLst/>
          </a:prstGeom>
          <a:solidFill>
            <a:srgbClr val="76C2E8"/>
          </a:solidFill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Контроль!</a:t>
            </a:r>
          </a:p>
          <a:p>
            <a:pPr lvl="0" algn="just">
              <a:spcBef>
                <a:spcPts val="0"/>
              </a:spcBef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с.1 гр.6-с.1 гр.7=(с.4 гр.6+с.5 гр.6)-(с.4 гр.7+с.5 гр.7);</a:t>
            </a:r>
          </a:p>
          <a:p>
            <a:pPr lvl="0" algn="just">
              <a:spcBef>
                <a:spcPts val="0"/>
              </a:spcBef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с.1 гр.9-с.1 гр.10=(с.4 гр.9+с.5 гр.10)-(с.4 гр.9+с.5 </a:t>
            </a:r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гр.10).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32699" y="5410200"/>
            <a:ext cx="7904280" cy="1077218"/>
          </a:xfrm>
          <a:prstGeom prst="rect">
            <a:avLst/>
          </a:prstGeom>
          <a:solidFill>
            <a:srgbClr val="76C2E8"/>
          </a:solidFill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Контроль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!</a:t>
            </a:r>
            <a:endParaRPr lang="ru-RU" sz="1600" b="1" dirty="0" smtClean="0"/>
          </a:p>
          <a:p>
            <a:r>
              <a:rPr lang="ru-RU" sz="1600" b="1" dirty="0"/>
              <a:t>т.2710 гр.3 </a:t>
            </a:r>
            <a:r>
              <a:rPr lang="ru-RU" sz="1600" b="1" dirty="0" smtClean="0"/>
              <a:t>с.1=т.2100 гр.3 (с.86+с.87+с.89+с.90)+гр.12 (с.86+с.87+с.89+с.90);</a:t>
            </a:r>
          </a:p>
          <a:p>
            <a:r>
              <a:rPr lang="ru-RU" sz="1600" b="1" dirty="0" smtClean="0"/>
              <a:t>т.2710 гр. 3 (с.4+с.5)=т.2100 гр. 5 (с.86+с.87+с.89+с.90)+гр. 12 (с.86+с.87+с.89+с.90);</a:t>
            </a:r>
          </a:p>
          <a:p>
            <a:r>
              <a:rPr lang="ru-RU" sz="1600" b="1" dirty="0" smtClean="0"/>
              <a:t>т.2710 гр. 3 с.6=т.2100 г. 4 (с.86+с.87+с.89+с.90)+гр.10 (с.86+с.87+с.89+с.90).</a:t>
            </a:r>
            <a:endParaRPr lang="ru-RU" sz="1600" b="1" dirty="0"/>
          </a:p>
        </p:txBody>
      </p:sp>
      <p:pic>
        <p:nvPicPr>
          <p:cNvPr id="8" name="Shape 2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04716" y="5549427"/>
            <a:ext cx="1687284" cy="12800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71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3657" y="405499"/>
            <a:ext cx="8217468" cy="474453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Пациенты умершие на дому</a:t>
            </a:r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dirty="0" smtClean="0">
              <a:solidFill>
                <a:schemeClr val="tx1"/>
              </a:solidFill>
            </a:endParaRPr>
          </a:p>
        </p:txBody>
      </p:sp>
      <p:grpSp>
        <p:nvGrpSpPr>
          <p:cNvPr id="10244" name="Группа 7"/>
          <p:cNvGrpSpPr>
            <a:grpSpLocks/>
          </p:cNvGrpSpPr>
          <p:nvPr/>
        </p:nvGrpSpPr>
        <p:grpSpPr bwMode="auto">
          <a:xfrm>
            <a:off x="9979025" y="5205443"/>
            <a:ext cx="1743074" cy="1308160"/>
            <a:chOff x="999829" y="3274142"/>
            <a:chExt cx="3562339" cy="3383417"/>
          </a:xfrm>
        </p:grpSpPr>
        <p:pic>
          <p:nvPicPr>
            <p:cNvPr id="1024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10348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1078930" y="776380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2402</a:t>
            </a:r>
            <a:endParaRPr lang="ru-RU" altLang="ru-RU" sz="45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1247095" y="2286000"/>
            <a:ext cx="7804030" cy="22098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УДАЛЕНА!!!</a:t>
            </a:r>
            <a:endParaRPr lang="ru-RU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8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841637"/>
              </p:ext>
            </p:extLst>
          </p:nvPr>
        </p:nvGraphicFramePr>
        <p:xfrm>
          <a:off x="579120" y="1189839"/>
          <a:ext cx="10872738" cy="49264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5068"/>
                <a:gridCol w="492223"/>
                <a:gridCol w="1152516"/>
                <a:gridCol w="864376"/>
                <a:gridCol w="1014151"/>
                <a:gridCol w="1002822"/>
                <a:gridCol w="480225"/>
                <a:gridCol w="468665"/>
                <a:gridCol w="452621"/>
                <a:gridCol w="512177"/>
                <a:gridCol w="425006"/>
                <a:gridCol w="476444"/>
                <a:gridCol w="476444"/>
              </a:tblGrid>
              <a:tr h="507457"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Подлежало осмотрам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сельских жителей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Осмотрено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сельских жителей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числа осмотренных (гр. 5):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определены группы здоровья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4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80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11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Дети в возрасте 0-14 лет включительно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них: дети до 1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8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Дети в возрасте 15-17 лет включительно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общего числа детей 15-17 лет (стр.3) - юношей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4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Школьники (из суммы строк 1+3)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5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Контингенты взрослого населения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лет и старше) - 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8009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из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них: старше трудоспособного возраста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6212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диспансеризация определенных групп взрослого населения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63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них: старше трудоспособного возраста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6.2.1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70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 (сумма строк 1, 3, 6)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36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0207411" y="5357862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ctangle 276"/>
          <p:cNvSpPr>
            <a:spLocks noChangeArrowheads="1"/>
          </p:cNvSpPr>
          <p:nvPr/>
        </p:nvSpPr>
        <p:spPr bwMode="auto">
          <a:xfrm>
            <a:off x="4216399" y="2410792"/>
            <a:ext cx="6283575" cy="101820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Сумма </a:t>
            </a:r>
            <a:r>
              <a:rPr lang="ru-RU" altLang="ru-RU" sz="1600" b="1" dirty="0">
                <a:latin typeface="Times New Roman" pitchFamily="18" charset="0"/>
              </a:rPr>
              <a:t>строк 1+3 по графе 13 </a:t>
            </a:r>
            <a:r>
              <a:rPr lang="ru-RU" altLang="ru-RU" sz="1600" b="1" dirty="0" smtClean="0">
                <a:latin typeface="Times New Roman" pitchFamily="18" charset="0"/>
              </a:rPr>
              <a:t>может быть меньше </a:t>
            </a:r>
            <a:r>
              <a:rPr lang="ru-RU" altLang="ru-RU" sz="1600" b="1" dirty="0">
                <a:latin typeface="Times New Roman" pitchFamily="18" charset="0"/>
              </a:rPr>
              <a:t>данных, указанных в таблице 2610 строка 1 «Число детей-инвалидов, состоящих на </a:t>
            </a:r>
            <a:r>
              <a:rPr lang="ru-RU" altLang="ru-RU" sz="1600" b="1" dirty="0" smtClean="0">
                <a:latin typeface="Times New Roman" pitchFamily="18" charset="0"/>
              </a:rPr>
              <a:t>учете</a:t>
            </a:r>
            <a:r>
              <a:rPr lang="en-US" altLang="ru-RU" sz="1600" b="1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</a:rPr>
              <a:t>в </a:t>
            </a:r>
            <a:r>
              <a:rPr lang="ru-RU" altLang="ru-RU" sz="1600" b="1" dirty="0">
                <a:latin typeface="Times New Roman" pitchFamily="18" charset="0"/>
              </a:rPr>
              <a:t>медицинской организации</a:t>
            </a:r>
            <a:r>
              <a:rPr lang="ru-RU" altLang="ru-RU" sz="1600" b="1" dirty="0" smtClean="0">
                <a:latin typeface="Times New Roman" pitchFamily="18" charset="0"/>
              </a:rPr>
              <a:t>»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21" name="Rectangle 275"/>
          <p:cNvSpPr>
            <a:spLocks noChangeArrowheads="1"/>
          </p:cNvSpPr>
          <p:nvPr/>
        </p:nvSpPr>
        <p:spPr bwMode="auto">
          <a:xfrm>
            <a:off x="4400163" y="5357862"/>
            <a:ext cx="5497192" cy="6241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altLang="ru-RU" sz="1600" b="1" dirty="0">
                <a:latin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</a:rPr>
              <a:t>7 </a:t>
            </a:r>
            <a:r>
              <a:rPr lang="ru-RU" altLang="ru-RU" sz="1600" b="1" dirty="0">
                <a:latin typeface="Times New Roman" pitchFamily="18" charset="0"/>
              </a:rPr>
              <a:t>должна быть равна </a:t>
            </a:r>
            <a:r>
              <a:rPr lang="ru-RU" altLang="ru-RU" sz="1600" b="1" dirty="0" smtClean="0">
                <a:latin typeface="Times New Roman" pitchFamily="18" charset="0"/>
              </a:rPr>
              <a:t>сумме   строк 1+3+6 </a:t>
            </a:r>
            <a:r>
              <a:rPr lang="ru-RU" altLang="ru-RU" sz="1600" b="1" dirty="0">
                <a:latin typeface="Times New Roman" pitchFamily="18" charset="0"/>
              </a:rPr>
              <a:t>по всем графам</a:t>
            </a:r>
          </a:p>
        </p:txBody>
      </p:sp>
      <p:sp>
        <p:nvSpPr>
          <p:cNvPr id="11" name="Rectangle 275"/>
          <p:cNvSpPr>
            <a:spLocks noChangeArrowheads="1"/>
          </p:cNvSpPr>
          <p:nvPr/>
        </p:nvSpPr>
        <p:spPr bwMode="auto">
          <a:xfrm>
            <a:off x="4795520" y="3648477"/>
            <a:ext cx="6283575" cy="8117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Охват профилактическими медицинским осмотрами детей - 95% </a:t>
            </a:r>
          </a:p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(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Липецкой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области»)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819574" y="244061"/>
            <a:ext cx="859666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12954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17526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22098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26670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chemeClr val="accent1"/>
                </a:solidFill>
                <a:latin typeface="Times New Roman" pitchFamily="18" charset="0"/>
              </a:rPr>
              <a:t>Профилактические осмотры и диспансеризация, проведенные медицинской организацией</a:t>
            </a:r>
            <a:r>
              <a:rPr lang="ru-RU" altLang="ru-RU" sz="20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</a:rPr>
              <a:t>*</a:t>
            </a:r>
            <a:endParaRPr lang="ru-RU" altLang="ru-RU" sz="2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113182" y="833562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800" b="1" dirty="0" smtClean="0">
                <a:latin typeface="Times New Roman" pitchFamily="18" charset="0"/>
              </a:rPr>
              <a:t>Таблица 2510 </a:t>
            </a:r>
            <a:endParaRPr lang="ru-RU" altLang="ru-RU" sz="1800" dirty="0" smtClean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70914" y="6198688"/>
            <a:ext cx="4397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</a:rPr>
              <a:t>* Включая сведения таблицы 2516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174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детей и школьников по группам здоровья в 2017 году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37</a:t>
            </a:fld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942782"/>
              </p:ext>
            </p:extLst>
          </p:nvPr>
        </p:nvGraphicFramePr>
        <p:xfrm>
          <a:off x="931978" y="1586180"/>
          <a:ext cx="8429735" cy="3323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3579"/>
                <a:gridCol w="551070"/>
                <a:gridCol w="551752"/>
                <a:gridCol w="551752"/>
                <a:gridCol w="551752"/>
                <a:gridCol w="551752"/>
                <a:gridCol w="551070"/>
                <a:gridCol w="551752"/>
                <a:gridCol w="551752"/>
                <a:gridCol w="551752"/>
                <a:gridCol w="551752"/>
              </a:tblGrid>
              <a:tr h="453569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числа осмотренных определены группы здоровья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в возрасте от 0-14 лет включительно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1455">
                <a:tc>
                  <a:txBody>
                    <a:bodyPr/>
                    <a:lstStyle/>
                    <a:p>
                      <a:pPr marR="850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детей до 1 года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в возрасте от 15-17 лет включительно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детей 15-17 лет юношей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Школьники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569458"/>
              </p:ext>
            </p:extLst>
          </p:nvPr>
        </p:nvGraphicFramePr>
        <p:xfrm>
          <a:off x="942863" y="1586180"/>
          <a:ext cx="8429737" cy="3323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3579"/>
                <a:gridCol w="551070"/>
                <a:gridCol w="551752"/>
                <a:gridCol w="551752"/>
                <a:gridCol w="551752"/>
                <a:gridCol w="551752"/>
                <a:gridCol w="551070"/>
                <a:gridCol w="551752"/>
                <a:gridCol w="551752"/>
                <a:gridCol w="551752"/>
                <a:gridCol w="551754"/>
              </a:tblGrid>
              <a:tr h="453569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числа осмотренных определены группы здоровья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в возрасте от 0-14 лет включительно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1455">
                <a:tc>
                  <a:txBody>
                    <a:bodyPr/>
                    <a:lstStyle/>
                    <a:p>
                      <a:pPr marR="850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детей до 1 года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в возрасте от 15-17 лет включительно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детей 15-17 лет юношей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Школьники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74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302699"/>
              </p:ext>
            </p:extLst>
          </p:nvPr>
        </p:nvGraphicFramePr>
        <p:xfrm>
          <a:off x="677862" y="1693249"/>
          <a:ext cx="10599738" cy="4478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0858"/>
                <a:gridCol w="653027"/>
                <a:gridCol w="1033533"/>
                <a:gridCol w="883920"/>
                <a:gridCol w="1351280"/>
                <a:gridCol w="1148080"/>
                <a:gridCol w="1229360"/>
                <a:gridCol w="1178560"/>
                <a:gridCol w="1341120"/>
              </a:tblGrid>
              <a:tr h="1917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Подлежало осмотрам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Осмотре-но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 подозрений на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профессиональ-ное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заболевание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имели медицинских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противопока-заний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Имели временные/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постоянные медицинские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противопока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зания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работе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-ном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обследовании в центре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профпатоло-гии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амбулаторном/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стационарном обследовании и лечении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416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</a:t>
                      </a: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работники, занятые на тяжелой работе и на работах с вредными и (или) опасными условиями труда - всего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6186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декретированные контингенты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044" marR="600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38</a:t>
            </a:fld>
            <a:endParaRPr lang="ru-RU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17974" y="479474"/>
            <a:ext cx="9127066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Обязательные предварительные и периодические осмотры, проведенные </a:t>
            </a:r>
            <a:br>
              <a:rPr kumimoji="0" lang="ru-RU" altLang="ru-RU" sz="1800" b="1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медицинской организацией </a:t>
            </a:r>
            <a:r>
              <a:rPr kumimoji="0" lang="ru-RU" altLang="ru-RU" sz="18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( из таблицы 2510)</a:t>
            </a:r>
            <a:endParaRPr kumimoji="0" lang="ru-RU" altLang="ru-RU" sz="18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20142" y="1234882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600" b="1" dirty="0" smtClean="0">
                <a:latin typeface="Times New Roman" pitchFamily="18" charset="0"/>
              </a:rPr>
              <a:t>   Таблица 2516 </a:t>
            </a:r>
            <a:endParaRPr lang="ru-RU" altLang="ru-RU" sz="1600" dirty="0" smtClean="0">
              <a:latin typeface="Times New Roman" pitchFamily="18" charset="0"/>
            </a:endParaRPr>
          </a:p>
        </p:txBody>
      </p:sp>
      <p:sp>
        <p:nvSpPr>
          <p:cNvPr id="6" name="Rectangle 504"/>
          <p:cNvSpPr>
            <a:spLocks noChangeArrowheads="1"/>
          </p:cNvSpPr>
          <p:nvPr/>
        </p:nvSpPr>
        <p:spPr bwMode="auto">
          <a:xfrm>
            <a:off x="3352800" y="4144961"/>
            <a:ext cx="7543800" cy="1056959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таблице, указываются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периодические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осмотры.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Строка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может быть больше суммы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   1.1+1.2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(разницу пояснить!)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5915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143000"/>
            <a:ext cx="2540000" cy="304800"/>
          </a:xfrm>
        </p:spPr>
        <p:txBody>
          <a:bodyPr>
            <a:noAutofit/>
          </a:bodyPr>
          <a:lstStyle/>
          <a:p>
            <a:pPr marL="838200" indent="-838200"/>
            <a:r>
              <a:rPr lang="ru-RU" altLang="ru-RU" sz="1600" b="1" dirty="0" smtClean="0">
                <a:latin typeface="Times New Roman" pitchFamily="18" charset="0"/>
              </a:rPr>
              <a:t>Таблица 2600 </a:t>
            </a:r>
            <a:endParaRPr lang="ru-RU" altLang="ru-RU" sz="1600" dirty="0" smtClean="0">
              <a:latin typeface="Times New Roman" pitchFamily="18" charset="0"/>
            </a:endParaRPr>
          </a:p>
        </p:txBody>
      </p:sp>
      <p:sp>
        <p:nvSpPr>
          <p:cNvPr id="212995" name="Line 3"/>
          <p:cNvSpPr>
            <a:spLocks noChangeShapeType="1"/>
          </p:cNvSpPr>
          <p:nvPr/>
        </p:nvSpPr>
        <p:spPr bwMode="auto">
          <a:xfrm>
            <a:off x="4961467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914400" y="457200"/>
            <a:ext cx="1076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12954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17526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22098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26670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Диспансерное</a:t>
            </a:r>
            <a:r>
              <a:rPr lang="ru-RU" altLang="ru-RU" sz="2000" b="1" dirty="0">
                <a:solidFill>
                  <a:schemeClr val="accent1"/>
                </a:solidFill>
                <a:latin typeface="Times New Roman" pitchFamily="18" charset="0"/>
              </a:rPr>
              <a:t> наблюдение инвалидов и участников Великой Отечественной войны и воинов-интернационалистов</a:t>
            </a:r>
            <a:r>
              <a:rPr lang="ru-RU" altLang="ru-RU" sz="20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3630" name="Group 6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5302088"/>
              </p:ext>
            </p:extLst>
          </p:nvPr>
        </p:nvGraphicFramePr>
        <p:xfrm>
          <a:off x="499915" y="1587500"/>
          <a:ext cx="10385798" cy="4301173"/>
        </p:xfrm>
        <a:graphic>
          <a:graphicData uri="http://schemas.openxmlformats.org/drawingml/2006/table">
            <a:tbl>
              <a:tblPr/>
              <a:tblGrid>
                <a:gridCol w="4882927"/>
                <a:gridCol w="1149334"/>
                <a:gridCol w="1452340"/>
                <a:gridCol w="1159782"/>
                <a:gridCol w="1741415"/>
              </a:tblGrid>
              <a:tr h="425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 ВОВ (кроме ИОВ)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Инвалиды ВОВ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Воины-интернационалисты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Состоит под диспансерным наблюдением на начало отчетного года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Вновь взято под диспансерное наблюдение в отчетном году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Снято с диспансерного наблюдения в течении отчетного года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выехало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умерло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Состоит под диспансерным наблюдением на конец отчетного года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по группам инвалидности:     I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II</a:t>
                      </a:r>
                      <a:endParaRPr kumimoji="0" lang="en-US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en-US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III</a:t>
                      </a:r>
                      <a:endParaRPr kumimoji="0" lang="en-US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Охвачено комплексными медицинскими осмотрами  (из стр.6)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Нуждались в стационарном лечении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Получили стационарное лечение из числа нуждавшихся (стр.11)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Получили санаторно-курортное лечение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3628" name="Rectangle 636"/>
          <p:cNvSpPr>
            <a:spLocks noChangeArrowheads="1"/>
          </p:cNvSpPr>
          <p:nvPr/>
        </p:nvSpPr>
        <p:spPr bwMode="auto">
          <a:xfrm>
            <a:off x="6543041" y="3820160"/>
            <a:ext cx="3983032" cy="10972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       Графы 3,4 заполняются в строгом соответствии с информацией , представленной в системе «БАРС», за 12 месяцев 201</a:t>
            </a:r>
            <a:r>
              <a:rPr lang="en-US" altLang="ru-RU" sz="1600" b="1" dirty="0" smtClean="0">
                <a:latin typeface="Times New Roman" pitchFamily="18" charset="0"/>
              </a:rPr>
              <a:t>8</a:t>
            </a:r>
            <a:r>
              <a:rPr lang="ru-RU" altLang="ru-RU" sz="1600" b="1" dirty="0" smtClean="0">
                <a:latin typeface="Times New Roman" pitchFamily="18" charset="0"/>
              </a:rPr>
              <a:t> года!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213631" name="Rectangle 639"/>
          <p:cNvSpPr>
            <a:spLocks noChangeArrowheads="1"/>
          </p:cNvSpPr>
          <p:nvPr/>
        </p:nvSpPr>
        <p:spPr bwMode="auto">
          <a:xfrm>
            <a:off x="7099560" y="2416990"/>
            <a:ext cx="3374571" cy="70757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     Строка 1 заполняется  из ф.30 за 201</a:t>
            </a:r>
            <a:r>
              <a:rPr lang="en-US" altLang="ru-RU" sz="1600" b="1" dirty="0" smtClean="0">
                <a:latin typeface="Times New Roman" pitchFamily="18" charset="0"/>
              </a:rPr>
              <a:t>7</a:t>
            </a:r>
            <a:r>
              <a:rPr lang="ru-RU" altLang="ru-RU" sz="1600" b="1" dirty="0" smtClean="0">
                <a:latin typeface="Times New Roman" pitchFamily="18" charset="0"/>
              </a:rPr>
              <a:t> год (строка 6)</a:t>
            </a:r>
            <a:endParaRPr lang="ru-RU" altLang="ru-RU" sz="1600" b="1" dirty="0">
              <a:latin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14029" y="5580847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97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058436" y="5257858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4572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НПА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34" y="1219200"/>
            <a:ext cx="9220201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u="sng" dirty="0" smtClean="0">
                <a:solidFill>
                  <a:schemeClr val="accent1"/>
                </a:solidFill>
              </a:rPr>
              <a:t>Квалификационные требования</a:t>
            </a:r>
            <a:r>
              <a:rPr lang="ru-RU" altLang="ru-RU" sz="2400" dirty="0" smtClean="0"/>
              <a:t> – Приказ Министерства здравоохранения российской Федерации </a:t>
            </a:r>
            <a:r>
              <a:rPr lang="ru-RU" altLang="ru-RU" sz="2400" b="1" dirty="0" smtClean="0"/>
              <a:t>от 08.10.2015</a:t>
            </a:r>
            <a:r>
              <a:rPr lang="en-US" altLang="ru-RU" sz="2400" b="1" dirty="0" smtClean="0"/>
              <a:t> N </a:t>
            </a:r>
            <a:r>
              <a:rPr lang="ru-RU" altLang="ru-RU" sz="2400" b="1" dirty="0" smtClean="0"/>
              <a:t>70</a:t>
            </a:r>
            <a:r>
              <a:rPr lang="ru-RU" altLang="ru-RU" sz="2400" dirty="0" smtClean="0"/>
              <a:t>7н «Об утверждении квалификационных требований к медицинским и фармацевтическим работникам с высшим образованием по направлению подготовки «Здравоохранение и медицинские науки» с изменениями  утвержденными приказом МЗ РФ </a:t>
            </a:r>
            <a:r>
              <a:rPr lang="ru-RU" altLang="ru-RU" sz="2400" b="1" dirty="0" smtClean="0"/>
              <a:t>от 15.06.2017</a:t>
            </a:r>
            <a:r>
              <a:rPr lang="en-US" altLang="ru-RU" sz="2400" b="1" dirty="0"/>
              <a:t> N328</a:t>
            </a:r>
            <a:r>
              <a:rPr lang="ru-RU" altLang="ru-RU" sz="2400" b="1" dirty="0"/>
              <a:t>н</a:t>
            </a:r>
            <a:endParaRPr lang="ru-RU" altLang="ru-RU" sz="2400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dirty="0"/>
              <a:t>	</a:t>
            </a:r>
            <a:r>
              <a:rPr lang="ru-RU" altLang="ru-RU" sz="2400" dirty="0" smtClean="0"/>
              <a:t>Приказ Министерства здравоохранения российской федерации от </a:t>
            </a:r>
            <a:r>
              <a:rPr lang="ru-RU" altLang="ru-RU" sz="2400" b="1" dirty="0" smtClean="0"/>
              <a:t>10.02.2016 </a:t>
            </a:r>
            <a:r>
              <a:rPr lang="en-US" altLang="ru-RU" sz="2400" b="1" dirty="0" smtClean="0"/>
              <a:t>N</a:t>
            </a:r>
            <a:r>
              <a:rPr lang="ru-RU" altLang="ru-RU" sz="2400" b="1" dirty="0" smtClean="0"/>
              <a:t>83н </a:t>
            </a:r>
            <a:r>
              <a:rPr lang="ru-RU" altLang="ru-RU" sz="2400" dirty="0" smtClean="0"/>
              <a:t>«Об утверждении квалификационных требований к медицинским и фармацевтическим работникам со средним медицинским и фармацевтическим образованием»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ru-RU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accent1"/>
                </a:solidFill>
              </a:rPr>
              <a:t>Реестр административно-территориальных единиц субъекта Российской </a:t>
            </a:r>
            <a:r>
              <a:rPr lang="ru-RU" altLang="ru-RU" sz="2400" b="1" dirty="0" smtClean="0">
                <a:solidFill>
                  <a:schemeClr val="accent1"/>
                </a:solidFill>
              </a:rPr>
              <a:t>Федерации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sz="2400" dirty="0">
              <a:solidFill>
                <a:schemeClr val="accent1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FF0000"/>
                </a:solidFill>
              </a:rPr>
              <a:t>Штатные 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расписания медицинских организаций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ru-RU" sz="2400" b="1" dirty="0">
              <a:solidFill>
                <a:schemeClr val="accent1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accent1"/>
                </a:solidFill>
              </a:rPr>
              <a:t>Устав и лицензии медицинских </a:t>
            </a:r>
            <a:r>
              <a:rPr lang="ru-RU" altLang="ru-RU" sz="2400" b="1" dirty="0" smtClean="0">
                <a:solidFill>
                  <a:schemeClr val="accent1"/>
                </a:solidFill>
              </a:rPr>
              <a:t>организаций</a:t>
            </a:r>
            <a:endParaRPr lang="en-US" alt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 </a:t>
            </a:r>
            <a:endParaRPr lang="ru-RU" sz="3600" b="1" i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40</a:t>
            </a:fld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4244975"/>
            <a:ext cx="7767638" cy="1492250"/>
          </a:xfrm>
        </p:spPr>
        <p:txBody>
          <a:bodyPr>
            <a:normAutofit/>
          </a:bodyPr>
          <a:lstStyle/>
          <a:p>
            <a:endParaRPr lang="ru-RU" b="1" i="1" dirty="0" smtClean="0"/>
          </a:p>
          <a:p>
            <a:endParaRPr lang="ru-RU" b="1" i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9969660" y="5382888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581391" y="975267"/>
            <a:ext cx="1484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>
                <a:solidFill>
                  <a:schemeClr val="accent1"/>
                </a:solidFill>
                <a:latin typeface="Times New Roman" pitchFamily="18" charset="0"/>
              </a:rPr>
              <a:t>Таблица 2610 </a:t>
            </a:r>
            <a:endParaRPr lang="ru-RU" sz="1600" dirty="0">
              <a:solidFill>
                <a:schemeClr val="accent1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490659"/>
              </p:ext>
            </p:extLst>
          </p:nvPr>
        </p:nvGraphicFramePr>
        <p:xfrm>
          <a:off x="1230489" y="1344599"/>
          <a:ext cx="8534400" cy="2417990"/>
        </p:xfrm>
        <a:graphic>
          <a:graphicData uri="http://schemas.openxmlformats.org/drawingml/2006/table">
            <a:tbl>
              <a:tblPr/>
              <a:tblGrid>
                <a:gridCol w="7289800"/>
                <a:gridCol w="1244600"/>
              </a:tblGrid>
              <a:tr h="58154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Состоит инвалидов на учете в медицинской организации: детей 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6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   взрослых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54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них(из стр..2): лиц старше трудоспособного возраста (мужчин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60 лет и старше, женщин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55 лет и старше)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54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инвалидов, состоящих на учете в медицинской организации, имеют противопоказания для занятий физической культурой и спортом, всего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6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дети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70"/>
          <p:cNvSpPr>
            <a:spLocks noChangeArrowheads="1"/>
          </p:cNvSpPr>
          <p:nvPr/>
        </p:nvSpPr>
        <p:spPr bwMode="auto">
          <a:xfrm>
            <a:off x="1275644" y="3917244"/>
            <a:ext cx="7258756" cy="53057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>
                <a:latin typeface="Times New Roman" pitchFamily="18" charset="0"/>
              </a:rPr>
              <a:t>Численность инвалидов, состоящих на учете в медицинской организации, </a:t>
            </a:r>
            <a:r>
              <a:rPr lang="ru-RU" altLang="ru-RU" sz="1600" b="1" dirty="0" smtClean="0">
                <a:latin typeface="Times New Roman" pitchFamily="18" charset="0"/>
              </a:rPr>
              <a:t>показывается </a:t>
            </a:r>
            <a:r>
              <a:rPr lang="ru-RU" altLang="ru-RU" sz="1600" b="1" dirty="0">
                <a:latin typeface="Times New Roman" pitchFamily="18" charset="0"/>
              </a:rPr>
              <a:t>по состоянию на конец отчетного года</a:t>
            </a:r>
          </a:p>
        </p:txBody>
      </p:sp>
      <p:sp>
        <p:nvSpPr>
          <p:cNvPr id="16" name="Rectangle 171"/>
          <p:cNvSpPr>
            <a:spLocks noChangeArrowheads="1"/>
          </p:cNvSpPr>
          <p:nvPr/>
        </p:nvSpPr>
        <p:spPr bwMode="auto">
          <a:xfrm>
            <a:off x="1275644" y="4594578"/>
            <a:ext cx="7258756" cy="59831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>
                <a:latin typeface="Times New Roman" pitchFamily="18" charset="0"/>
              </a:rPr>
              <a:t>Численность детей-инвалидов, указанная в </a:t>
            </a:r>
            <a:r>
              <a:rPr lang="ru-RU" altLang="ru-RU" sz="1600" b="1" dirty="0" smtClean="0">
                <a:latin typeface="Times New Roman" pitchFamily="18" charset="0"/>
              </a:rPr>
              <a:t> </a:t>
            </a:r>
            <a:r>
              <a:rPr lang="ru-RU" altLang="ru-RU" sz="1600" b="1" dirty="0">
                <a:latin typeface="Times New Roman" pitchFamily="18" charset="0"/>
              </a:rPr>
              <a:t>строке 1 должна быть равна сведениям, указанным в ф. №19 «Сведения о детях-инвалидах»</a:t>
            </a:r>
          </a:p>
        </p:txBody>
      </p:sp>
    </p:spTree>
    <p:extLst>
      <p:ext uri="{BB962C8B-B14F-4D97-AF65-F5344CB8AC3E}">
        <p14:creationId xmlns:p14="http://schemas.microsoft.com/office/powerpoint/2010/main" val="35076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688221" y="4169229"/>
            <a:ext cx="8596668" cy="41365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детей, находящихся на грудном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вскармливании, в 2017 году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pPr/>
              <a:t>41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9849917" y="5580847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581391" y="975267"/>
            <a:ext cx="1484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600" b="1" dirty="0" smtClean="0">
                <a:solidFill>
                  <a:schemeClr val="accent1"/>
                </a:solidFill>
                <a:latin typeface="Times New Roman" pitchFamily="18" charset="0"/>
              </a:rPr>
              <a:t>2650 </a:t>
            </a:r>
            <a:endParaRPr lang="ru-RU" sz="1600" dirty="0">
              <a:solidFill>
                <a:schemeClr val="accent1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309655"/>
              </p:ext>
            </p:extLst>
          </p:nvPr>
        </p:nvGraphicFramePr>
        <p:xfrm>
          <a:off x="1581391" y="1490133"/>
          <a:ext cx="8025452" cy="1249680"/>
        </p:xfrm>
        <a:graphic>
          <a:graphicData uri="http://schemas.openxmlformats.org/drawingml/2006/table">
            <a:tbl>
              <a:tblPr/>
              <a:tblGrid>
                <a:gridCol w="6855073"/>
                <a:gridCol w="1170379"/>
              </a:tblGrid>
              <a:tr h="3574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Число детей, достигших в отчетном году 1 года, всего 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из них находилось на грудном вскармливании   от 3 до 6 месяцев                                                                             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2.____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6 месяцев до 1года                    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3.____</a:t>
                      </a: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70"/>
          <p:cNvSpPr>
            <a:spLocks noChangeArrowheads="1"/>
          </p:cNvSpPr>
          <p:nvPr/>
        </p:nvSpPr>
        <p:spPr bwMode="auto">
          <a:xfrm>
            <a:off x="1794933" y="3454400"/>
            <a:ext cx="7182556" cy="46284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Сумма строк 2+3 должна быть не больше строки 1.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16" name="Rectangle 171"/>
          <p:cNvSpPr>
            <a:spLocks noChangeArrowheads="1"/>
          </p:cNvSpPr>
          <p:nvPr/>
        </p:nvSpPr>
        <p:spPr bwMode="auto">
          <a:xfrm>
            <a:off x="1794933" y="2878666"/>
            <a:ext cx="7182556" cy="4515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В строке 1 указывается число детей  2017 года рождения</a:t>
            </a:r>
            <a:endParaRPr lang="ru-RU" altLang="ru-RU" sz="1600" b="1" dirty="0">
              <a:latin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50490"/>
              </p:ext>
            </p:extLst>
          </p:nvPr>
        </p:nvGraphicFramePr>
        <p:xfrm>
          <a:off x="1682046" y="4799846"/>
          <a:ext cx="654755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176"/>
                <a:gridCol w="2460978"/>
                <a:gridCol w="1930400"/>
              </a:tblGrid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3 до 6 месяцев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6 месяцев до 1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40,4%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33,5%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0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304800" y="990600"/>
            <a:ext cx="254000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chemeClr val="accent1"/>
                </a:solidFill>
                <a:latin typeface="Times New Roman" pitchFamily="18" charset="0"/>
              </a:rPr>
              <a:t>Таблица 2800 </a:t>
            </a:r>
            <a:endParaRPr lang="ru-RU" altLang="ru-RU" sz="16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914400" y="381000"/>
            <a:ext cx="876808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Хирургическая работа медицинской организации в амбулаторных </a:t>
            </a: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условиях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и в условиях дневного стационара</a:t>
            </a:r>
            <a:r>
              <a:rPr lang="ru-RU" altLang="ru-RU" sz="18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880447"/>
              </p:ext>
            </p:extLst>
          </p:nvPr>
        </p:nvGraphicFramePr>
        <p:xfrm>
          <a:off x="364931" y="1305506"/>
          <a:ext cx="11582400" cy="4516162"/>
        </p:xfrm>
        <a:graphic>
          <a:graphicData uri="http://schemas.openxmlformats.org/drawingml/2006/table">
            <a:tbl>
              <a:tblPr/>
              <a:tblGrid>
                <a:gridCol w="3464560"/>
                <a:gridCol w="1213274"/>
                <a:gridCol w="747606"/>
                <a:gridCol w="874589"/>
                <a:gridCol w="1818640"/>
                <a:gridCol w="1994764"/>
                <a:gridCol w="1468967"/>
              </a:tblGrid>
              <a:tr h="274338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операций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гр. 3: направлено материалов на морфологическое исследование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сельским жителям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условиях  дневного стационара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35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4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операции на органе зрения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микрохирургические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операций на органе зрения: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65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25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сосудах, из них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514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артериях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8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венах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женских половых органах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 на коже и подкожной клетчатке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14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9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09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05" name="Rectangle 1313"/>
          <p:cNvSpPr>
            <a:spLocks noChangeArrowheads="1"/>
          </p:cNvSpPr>
          <p:nvPr/>
        </p:nvSpPr>
        <p:spPr bwMode="auto">
          <a:xfrm>
            <a:off x="5252720" y="3190240"/>
            <a:ext cx="4582160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Графа 3 должна быть равна сумме граф 5+6</a:t>
            </a:r>
            <a:endParaRPr lang="ru-RU" altLang="ru-RU" sz="1600" b="1" u="sng" dirty="0">
              <a:latin typeface="Times New Roman" pitchFamily="18" charset="0"/>
            </a:endParaRPr>
          </a:p>
        </p:txBody>
      </p:sp>
      <p:sp>
        <p:nvSpPr>
          <p:cNvPr id="12406" name="Rectangle 1316"/>
          <p:cNvSpPr>
            <a:spLocks noChangeArrowheads="1"/>
          </p:cNvSpPr>
          <p:nvPr/>
        </p:nvSpPr>
        <p:spPr bwMode="auto">
          <a:xfrm>
            <a:off x="5130800" y="4109720"/>
            <a:ext cx="6604000" cy="5994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Строка 9 может быть больше суммы строк 10+11 за счет операций на лимфатических сосудах </a:t>
            </a:r>
          </a:p>
        </p:txBody>
      </p:sp>
      <p:sp>
        <p:nvSpPr>
          <p:cNvPr id="9" name="Rectangle 1312"/>
          <p:cNvSpPr>
            <a:spLocks noChangeArrowheads="1"/>
          </p:cNvSpPr>
          <p:nvPr/>
        </p:nvSpPr>
        <p:spPr bwMode="auto">
          <a:xfrm>
            <a:off x="5974079" y="5014240"/>
            <a:ext cx="4260363" cy="78538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Операции  по строкам 16,19,20 расшифровать по видам по графам 3,7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авая фигурная скобка 1"/>
          <p:cNvSpPr/>
          <p:nvPr/>
        </p:nvSpPr>
        <p:spPr>
          <a:xfrm>
            <a:off x="5252720" y="4974933"/>
            <a:ext cx="558800" cy="864000"/>
          </a:xfrm>
          <a:prstGeom prst="rightBrac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894080" y="6066977"/>
            <a:ext cx="7030720" cy="36068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Графа 6 заполняется с учетом профилей коек дневного стационара !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5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"/>
          <p:cNvSpPr>
            <a:spLocks noChangeArrowheads="1"/>
          </p:cNvSpPr>
          <p:nvPr/>
        </p:nvSpPr>
        <p:spPr bwMode="auto">
          <a:xfrm>
            <a:off x="304800" y="1143000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Таблица 2801 </a:t>
            </a:r>
            <a:endParaRPr lang="ru-RU" altLang="ru-RU" sz="18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3315" name="Rectangle 14"/>
          <p:cNvSpPr>
            <a:spLocks noChangeArrowheads="1"/>
          </p:cNvSpPr>
          <p:nvPr/>
        </p:nvSpPr>
        <p:spPr bwMode="auto">
          <a:xfrm>
            <a:off x="914400" y="381000"/>
            <a:ext cx="984504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Хирургическая работа медицинской организации в амбулаторных условиях </a:t>
            </a:r>
            <a:endParaRPr lang="ru-RU" altLang="ru-RU" sz="1800" b="1" dirty="0" smtClean="0">
              <a:solidFill>
                <a:schemeClr val="accent1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и </a:t>
            </a: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в условиях дневного стационара</a:t>
            </a:r>
            <a:r>
              <a:rPr lang="ru-RU" altLang="ru-RU" sz="18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979962"/>
              </p:ext>
            </p:extLst>
          </p:nvPr>
        </p:nvGraphicFramePr>
        <p:xfrm>
          <a:off x="365760" y="1615436"/>
          <a:ext cx="8676640" cy="3009904"/>
        </p:xfrm>
        <a:graphic>
          <a:graphicData uri="http://schemas.openxmlformats.org/drawingml/2006/table">
            <a:tbl>
              <a:tblPr/>
              <a:tblGrid>
                <a:gridCol w="5313680"/>
                <a:gridCol w="751840"/>
                <a:gridCol w="1066800"/>
                <a:gridCol w="1544320"/>
              </a:tblGrid>
              <a:tr h="5955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сельских жителей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Оперировано пациентов  (чел.)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дети 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пациентов (стр.1) оперировано в дневном стационаре всего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(стр.3)  детей 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051">
                <a:tc>
                  <a:txBody>
                    <a:bodyPr/>
                    <a:lstStyle/>
                    <a:p>
                      <a:pPr marL="1730375" marR="0" lvl="0" indent="-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операций (табл.2800, стр.01, гр.3) выполнено с использованием аппаратуры,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эндоскопической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лазерной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криогенной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рентгеновской</a:t>
                      </a: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гистероскопий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78" name="Rectangle 1313"/>
          <p:cNvSpPr>
            <a:spLocks noChangeArrowheads="1"/>
          </p:cNvSpPr>
          <p:nvPr/>
        </p:nvSpPr>
        <p:spPr bwMode="auto">
          <a:xfrm>
            <a:off x="6715760" y="3248660"/>
            <a:ext cx="4795520" cy="94742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Контроль с т.2800 – число оперированных пациентов – не больше количества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 проведенных операций!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1313"/>
          <p:cNvSpPr>
            <a:spLocks noChangeArrowheads="1"/>
          </p:cNvSpPr>
          <p:nvPr/>
        </p:nvSpPr>
        <p:spPr bwMode="auto">
          <a:xfrm>
            <a:off x="6563360" y="2415540"/>
            <a:ext cx="4196080" cy="52832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indent="15875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</a:rPr>
              <a:t>Количество оперативных вмешательств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</a:rPr>
              <a:t>на 1 пациента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" name="Rectangle 1313"/>
          <p:cNvSpPr>
            <a:spLocks noChangeArrowheads="1"/>
          </p:cNvSpPr>
          <p:nvPr/>
        </p:nvSpPr>
        <p:spPr bwMode="auto">
          <a:xfrm>
            <a:off x="6400800" y="4773931"/>
            <a:ext cx="5283200" cy="4451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Контроль с ф.№30, т.5126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</a:rPr>
              <a:t>- наличие </a:t>
            </a:r>
            <a:r>
              <a:rPr lang="ru-RU" altLang="ru-RU" sz="1600" b="1" dirty="0" err="1">
                <a:solidFill>
                  <a:srgbClr val="FF0000"/>
                </a:solidFill>
                <a:latin typeface="Times New Roman" pitchFamily="18" charset="0"/>
              </a:rPr>
              <a:t>гистероскопов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cxnSp>
        <p:nvCxnSpPr>
          <p:cNvPr id="3" name="Прямая со стрелкой 2"/>
          <p:cNvCxnSpPr>
            <a:endCxn id="14" idx="1"/>
          </p:cNvCxnSpPr>
          <p:nvPr/>
        </p:nvCxnSpPr>
        <p:spPr>
          <a:xfrm>
            <a:off x="4267200" y="4552949"/>
            <a:ext cx="2133600" cy="4435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7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5764" y="2133658"/>
            <a:ext cx="9125340" cy="1701335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	Сведения о деятельности бригад скорой медицинской помощи</a:t>
            </a:r>
            <a:endParaRPr lang="ru-RU" altLang="ru-RU" sz="28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829836" y="5105429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158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43343" y="317539"/>
            <a:ext cx="8445500" cy="48613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Сведения о деятельности бригад скорой медицинской помощи </a:t>
            </a:r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195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8196" name="Рисунок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graphicFrame>
        <p:nvGraphicFramePr>
          <p:cNvPr id="8293" name="Group 10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084224"/>
              </p:ext>
            </p:extLst>
          </p:nvPr>
        </p:nvGraphicFramePr>
        <p:xfrm>
          <a:off x="514486" y="1248973"/>
          <a:ext cx="8710193" cy="3779556"/>
        </p:xfrm>
        <a:graphic>
          <a:graphicData uri="http://schemas.openxmlformats.org/drawingml/2006/table">
            <a:tbl>
              <a:tblPr/>
              <a:tblGrid>
                <a:gridCol w="3869504"/>
                <a:gridCol w="643924"/>
                <a:gridCol w="1080025"/>
                <a:gridCol w="1535028"/>
                <a:gridCol w="1581712"/>
              </a:tblGrid>
              <a:tr h="907261"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 и профиль бригад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№№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выездных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(смен)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круглосуточных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лиц, которым оказана помощь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бригадами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401"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67"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Общепрофильные</a:t>
                      </a:r>
                    </a:p>
                  </a:txBody>
                  <a:tcPr marL="91445" marR="91445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6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01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Специализированные, всего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6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6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             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выездные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экстренные консультативные</a:t>
                      </a:r>
                      <a:b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             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бригады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, 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92667"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           из них:  кардиологические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2.5.1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 eaLnBrk="0" hangingPunct="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92667"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                          неврологические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2.5.2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92667"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                          инфекционные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2.5.3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099460" y="2667000"/>
            <a:ext cx="3013075" cy="13843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Бригады скорой медицинской помощи в соответствии со штатными нормативами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работают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одну </a:t>
            </a: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смену (6 часов),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круглосуточная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бригада - работает 24 часа в сутки</a:t>
            </a:r>
            <a:endParaRPr lang="ru-RU" alt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 noChangeArrowheads="1"/>
          </p:cNvSpPr>
          <p:nvPr/>
        </p:nvSpPr>
        <p:spPr>
          <a:xfrm>
            <a:off x="667035" y="739102"/>
            <a:ext cx="8445500" cy="33540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Таблица 2200 </a:t>
            </a:r>
          </a:p>
        </p:txBody>
      </p:sp>
    </p:spTree>
    <p:extLst>
      <p:ext uri="{BB962C8B-B14F-4D97-AF65-F5344CB8AC3E}">
        <p14:creationId xmlns:p14="http://schemas.microsoft.com/office/powerpoint/2010/main" val="142391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310726" cy="1002632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станции (отделения) скорой медицинской помощи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январь-ноябрь 2018г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2600" y="2622431"/>
            <a:ext cx="3247392" cy="1940944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выездов бригад скорой медицинской помощи со временем доезда до больного менее 20 мин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2018 год составляет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89,0% </a:t>
            </a:r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</a:t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здравоохранения Липецкой области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   </a:t>
            </a:r>
          </a:p>
        </p:txBody>
      </p:sp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6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059805"/>
              </p:ext>
            </p:extLst>
          </p:nvPr>
        </p:nvGraphicFramePr>
        <p:xfrm>
          <a:off x="1371600" y="1676399"/>
          <a:ext cx="5105400" cy="445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Лист" r:id="rId4" imgW="4362601" imgH="3809975" progId="Excel.Sheet.12">
                  <p:embed/>
                </p:oleObj>
              </mc:Choice>
              <mc:Fallback>
                <p:oleObj name="Лист" r:id="rId4" imgW="4362601" imgH="38099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1600" y="1676399"/>
                        <a:ext cx="5105400" cy="4458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51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828" y="457200"/>
            <a:ext cx="8596668" cy="46196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работы скорой медицинской помощи в 2017 году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5" name="Рисунок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998632"/>
              </p:ext>
            </p:extLst>
          </p:nvPr>
        </p:nvGraphicFramePr>
        <p:xfrm>
          <a:off x="664235" y="1084960"/>
          <a:ext cx="8220973" cy="4888876"/>
        </p:xfrm>
        <a:graphic>
          <a:graphicData uri="http://schemas.openxmlformats.org/drawingml/2006/table">
            <a:tbl>
              <a:tblPr/>
              <a:tblGrid>
                <a:gridCol w="388188"/>
                <a:gridCol w="1975449"/>
                <a:gridCol w="655607"/>
                <a:gridCol w="646106"/>
                <a:gridCol w="543705"/>
                <a:gridCol w="647616"/>
                <a:gridCol w="500332"/>
                <a:gridCol w="569343"/>
                <a:gridCol w="517585"/>
                <a:gridCol w="621102"/>
                <a:gridCol w="577970"/>
                <a:gridCol w="577970"/>
              </a:tblGrid>
              <a:tr h="72217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образования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лиц, которым оказана помощь при выездах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8178" marR="8178" marT="817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лиц, которым оказана скорая медицинская помощь в амбулаторных условиях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8178" marR="8178" marT="817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6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абсолютное число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1000 населения 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абсолютное число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1000 населения 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9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Грязинский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Данковский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2,1р.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6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Добринский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0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Добровский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2,8р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2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Долгоруковский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Лебедянский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Лев-Толстовский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3,5р.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7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Становлянский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в2,3р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Усманский район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5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по районам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149973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</a:t>
                      </a:r>
                    </a:p>
                  </a:txBody>
                  <a:tcPr marL="8178" marR="8178" marT="81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г.г. Липецк, Елец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200858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897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347791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350831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Российская Федерация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311,4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11,1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ЦФО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8178" marR="8178" marT="81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13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5" name="Рисунок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494279"/>
              </p:ext>
            </p:extLst>
          </p:nvPr>
        </p:nvGraphicFramePr>
        <p:xfrm>
          <a:off x="533400" y="1074504"/>
          <a:ext cx="9067800" cy="2887896"/>
        </p:xfrm>
        <a:graphic>
          <a:graphicData uri="http://schemas.openxmlformats.org/drawingml/2006/table">
            <a:tbl>
              <a:tblPr firstRow="1" firstCol="1" bandRow="1"/>
              <a:tblGrid>
                <a:gridCol w="6214795"/>
                <a:gridCol w="1024205"/>
                <a:gridCol w="762000"/>
                <a:gridCol w="1066800"/>
              </a:tblGrid>
              <a:tr h="41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 показателей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строки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сельских жителей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пациентов с острым и повторным инфарктом миокарда 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21-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22), чел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2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 из них (из стр. 1):   пациентов, нуждавшихся в проведении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тромболизиса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при оказании скорой медицинской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помощи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вне медицинской организации при отсутствии медицинских противопоказаний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проведению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тромболизиса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1.1</a:t>
                      </a: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Число пациентов с острыми цереброваскулярными болезнями (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60-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66), чел</a:t>
                      </a: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2.1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Поступило вызовов (обращений) для оказания медицинской помощи в неотложной форме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04" marR="499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 noChangeArrowheads="1"/>
          </p:cNvSpPr>
          <p:nvPr/>
        </p:nvSpPr>
        <p:spPr>
          <a:xfrm>
            <a:off x="667035" y="228600"/>
            <a:ext cx="8445500" cy="33540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Таблица 2350 </a:t>
            </a:r>
          </a:p>
        </p:txBody>
      </p:sp>
    </p:spTree>
    <p:extLst>
      <p:ext uri="{BB962C8B-B14F-4D97-AF65-F5344CB8AC3E}">
        <p14:creationId xmlns:p14="http://schemas.microsoft.com/office/powerpoint/2010/main" val="2745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3657" y="405441"/>
            <a:ext cx="8217468" cy="474453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Оснащение станции (отделения) скорой медицинской помощи</a:t>
            </a:r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dirty="0" smtClean="0">
              <a:solidFill>
                <a:schemeClr val="tx1"/>
              </a:solidFill>
            </a:endParaRPr>
          </a:p>
        </p:txBody>
      </p:sp>
      <p:grpSp>
        <p:nvGrpSpPr>
          <p:cNvPr id="1024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1024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graphicFrame>
        <p:nvGraphicFramePr>
          <p:cNvPr id="8" name="Содержимое 4"/>
          <p:cNvGraphicFramePr/>
          <p:nvPr>
            <p:extLst/>
          </p:nvPr>
        </p:nvGraphicFramePr>
        <p:xfrm>
          <a:off x="939800" y="1308100"/>
          <a:ext cx="7927474" cy="4202593"/>
        </p:xfrm>
        <a:graphic>
          <a:graphicData uri="http://schemas.openxmlformats.org/drawingml/2006/table">
            <a:tbl>
              <a:tblPr/>
              <a:tblGrid>
                <a:gridCol w="3102811"/>
                <a:gridCol w="757989"/>
                <a:gridCol w="1130968"/>
                <a:gridCol w="878306"/>
                <a:gridCol w="1022684"/>
                <a:gridCol w="1034716"/>
              </a:tblGrid>
              <a:tr h="5123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со сроком эксплуатации: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6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3 лет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 3 до 5 лет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свыше 5 лет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автомобилей скорой медицинской помощи – всего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906">
                <a:tc>
                  <a:txBody>
                    <a:bodyPr/>
                    <a:lstStyle/>
                    <a:p>
                      <a:pPr marL="187325" marR="0" lvl="0" indent="8096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159">
                <a:tc>
                  <a:txBody>
                    <a:bodyPr/>
                    <a:lstStyle/>
                    <a:p>
                      <a:pPr marL="0" marR="0" lvl="0" indent="26860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автомобили класса «А»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794">
                <a:tc>
                  <a:txBody>
                    <a:bodyPr/>
                    <a:lstStyle/>
                    <a:p>
                      <a:pPr marL="0" marR="0" lvl="0" indent="26860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автомобили класса «В»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159">
                <a:tc>
                  <a:txBody>
                    <a:bodyPr/>
                    <a:lstStyle/>
                    <a:p>
                      <a:pPr marL="0" marR="0" lvl="0" indent="26860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автомобили класса «С»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478">
                <a:tc>
                  <a:txBody>
                    <a:bodyPr/>
                    <a:lstStyle/>
                    <a:p>
                      <a:pPr marL="894080" marR="0" lvl="0" indent="-6254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для новорожденных    и детей раннего возраста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1.3.1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1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автомобили повышенной </a:t>
                      </a:r>
                    </a:p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проходимости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942391" y="2812650"/>
            <a:ext cx="4080839" cy="162995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alt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изменении количества автомобилей скорой медицинской помощи </a:t>
            </a:r>
            <a:r>
              <a:rPr lang="ru-RU" alt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сравнении </a:t>
            </a:r>
            <a:r>
              <a:rPr lang="ru-RU" alt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годом в </a:t>
            </a:r>
            <a:r>
              <a:rPr lang="ru-RU" altLang="en-US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обязательном порядке </a:t>
            </a:r>
            <a:r>
              <a:rPr lang="ru-RU" alt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предоставить </a:t>
            </a:r>
            <a:r>
              <a:rPr lang="ru-RU" alt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пояснительную записку  </a:t>
            </a:r>
            <a:r>
              <a:rPr lang="ru-RU" alt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подписью главного врача.</a:t>
            </a:r>
          </a:p>
          <a:p>
            <a:pPr algn="ctr"/>
            <a:endParaRPr lang="ru-RU" dirty="0"/>
          </a:p>
        </p:txBody>
      </p: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1078930" y="776376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5450</a:t>
            </a:r>
            <a:endParaRPr lang="ru-RU" altLang="ru-RU" sz="4500" dirty="0" smtClean="0"/>
          </a:p>
        </p:txBody>
      </p:sp>
    </p:spTree>
    <p:extLst>
      <p:ext uri="{BB962C8B-B14F-4D97-AF65-F5344CB8AC3E}">
        <p14:creationId xmlns:p14="http://schemas.microsoft.com/office/powerpoint/2010/main" val="361310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0445" y="1905000"/>
            <a:ext cx="7404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Работа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301913" y="5320336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35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5764" y="2133658"/>
            <a:ext cx="9125340" cy="1701335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IV</a:t>
            </a:r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. </a:t>
            </a:r>
            <a:endParaRPr lang="ru-RU" altLang="ru-RU" sz="28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медицинской организации по оказанию медицинской помощи в стационарных условиях.</a:t>
            </a:r>
            <a:endParaRPr lang="ru-RU" sz="2800" dirty="0">
              <a:solidFill>
                <a:schemeClr val="accent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829836" y="5105429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3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978847" y="5205491"/>
            <a:ext cx="1743369" cy="1307931"/>
            <a:chOff x="999829" y="3274142"/>
            <a:chExt cx="3562339" cy="3384901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" name="Group 64"/>
          <p:cNvGraphicFramePr>
            <a:graphicFrameLocks noGrp="1"/>
          </p:cNvGraphicFramePr>
          <p:nvPr>
            <p:extLst/>
          </p:nvPr>
        </p:nvGraphicFramePr>
        <p:xfrm>
          <a:off x="1214653" y="1525497"/>
          <a:ext cx="7536337" cy="3021704"/>
        </p:xfrm>
        <a:graphic>
          <a:graphicData uri="http://schemas.openxmlformats.org/drawingml/2006/table">
            <a:tbl>
              <a:tblPr/>
              <a:tblGrid>
                <a:gridCol w="2444218"/>
                <a:gridCol w="814738"/>
                <a:gridCol w="1435486"/>
                <a:gridCol w="1345721"/>
                <a:gridCol w="1496174"/>
              </a:tblGrid>
              <a:tr h="52684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Профиль коек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коек, фактически развернутых и свернутых на ремонт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конец отчетного года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057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05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реанимационные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0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реанимационные для новорожденных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45.1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05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интенсивной терапии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45.2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40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интенсивной терапии для новорожденных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45.3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978612" y="474151"/>
            <a:ext cx="3876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Коечный </a:t>
            </a:r>
            <a:r>
              <a:rPr lang="ru-RU" sz="18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фонд и его использование</a:t>
            </a:r>
            <a:endParaRPr lang="ru-RU" sz="180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8720" y="944890"/>
            <a:ext cx="769476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9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3100</a:t>
            </a:r>
            <a:endParaRPr lang="ru-RU" altLang="ru-RU" sz="1800" b="1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7915" y="4675890"/>
            <a:ext cx="7962183" cy="1380859"/>
          </a:xfrm>
          <a:prstGeom prst="rect">
            <a:avLst/>
          </a:prstGeom>
          <a:solidFill>
            <a:schemeClr val="bg2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Реанимационные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койки показывают в строке 45 независимо от источника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финансирования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акушерских стационарах медицинских организаций койки для реанимации новорожденных заполняются в строке 45.1.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80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4961467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6449" name="Group 6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50403519"/>
              </p:ext>
            </p:extLst>
          </p:nvPr>
        </p:nvGraphicFramePr>
        <p:xfrm>
          <a:off x="643866" y="793497"/>
          <a:ext cx="8635201" cy="3730941"/>
        </p:xfrm>
        <a:graphic>
          <a:graphicData uri="http://schemas.openxmlformats.org/drawingml/2006/table">
            <a:tbl>
              <a:tblPr/>
              <a:tblGrid>
                <a:gridCol w="3225001"/>
                <a:gridCol w="838200"/>
                <a:gridCol w="1447800"/>
                <a:gridCol w="1524000"/>
                <a:gridCol w="1600200"/>
              </a:tblGrid>
              <a:tr h="439101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Профиль коек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отчетном году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91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поступило пациентов –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чел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3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9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9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9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койки для взрослых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9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койки для детей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1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Кроме того,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больных новорожденных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6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(стр. 01) - платных коек 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17" name="Rectangle 344"/>
          <p:cNvSpPr>
            <a:spLocks noChangeArrowheads="1"/>
          </p:cNvSpPr>
          <p:nvPr/>
        </p:nvSpPr>
        <p:spPr bwMode="auto">
          <a:xfrm>
            <a:off x="584999" y="4572000"/>
            <a:ext cx="9264770" cy="22098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/>
              <a:t>В </a:t>
            </a:r>
            <a:r>
              <a:rPr lang="ru-RU" altLang="ru-RU" sz="1600" dirty="0" smtClean="0"/>
              <a:t>стр. 78 </a:t>
            </a:r>
            <a:r>
              <a:rPr lang="ru-RU" altLang="ru-RU" sz="1600" dirty="0"/>
              <a:t>показывают «движение» больных новорожденных. Это относится к </a:t>
            </a:r>
            <a:r>
              <a:rPr lang="ru-RU" altLang="ru-RU" sz="1600" dirty="0" smtClean="0"/>
              <a:t>новорожденным, родившимся </a:t>
            </a:r>
            <a:r>
              <a:rPr lang="ru-RU" altLang="ru-RU" sz="1600" dirty="0"/>
              <a:t>больными или заболевшими в акушерских стационарах. </a:t>
            </a:r>
            <a:endParaRPr lang="ru-RU" altLang="ru-RU" sz="1600" dirty="0" smtClean="0"/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 smtClean="0"/>
              <a:t>Если </a:t>
            </a:r>
            <a:r>
              <a:rPr lang="ru-RU" altLang="ru-RU" sz="1600" dirty="0"/>
              <a:t>перевод пациента не проводился и случай считается законченным в акушерском стационаре, то пациент показывается как выписанный (или умерший). </a:t>
            </a:r>
            <a:endParaRPr lang="ru-RU" altLang="ru-RU" sz="1600" dirty="0" smtClean="0"/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 smtClean="0"/>
              <a:t>Если </a:t>
            </a:r>
            <a:r>
              <a:rPr lang="ru-RU" altLang="ru-RU" sz="1600" dirty="0"/>
              <a:t>новорожденный переводится, то показывается выписанным переводом в иную медицинскую организацию </a:t>
            </a:r>
            <a:r>
              <a:rPr lang="ru-RU" altLang="ru-RU" sz="1600" dirty="0" smtClean="0"/>
              <a:t>на долечивание. </a:t>
            </a:r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 smtClean="0"/>
              <a:t>Если осуществляется внутрибольничный перевод на профильную койку, то исход госпитализации будет показан по соответствующему профилю коек.</a:t>
            </a:r>
            <a:endParaRPr lang="ru-RU" altLang="ru-RU" sz="1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0101532" y="5313872"/>
            <a:ext cx="1620648" cy="116874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988629" y="250371"/>
            <a:ext cx="15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0600" y="3505200"/>
            <a:ext cx="4343399" cy="4572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78 строке поступивших не должно быть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17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14400" y="207417"/>
            <a:ext cx="8610600" cy="51861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работы койки за год должен быть равен 333 дням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(Государственная программа «Развитие здравоохранения Липецкой области»).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301483"/>
              </p:ext>
            </p:extLst>
          </p:nvPr>
        </p:nvGraphicFramePr>
        <p:xfrm>
          <a:off x="1781176" y="1181099"/>
          <a:ext cx="7267574" cy="4800138"/>
        </p:xfrm>
        <a:graphic>
          <a:graphicData uri="http://schemas.openxmlformats.org/drawingml/2006/table">
            <a:tbl>
              <a:tblPr/>
              <a:tblGrid>
                <a:gridCol w="390524"/>
                <a:gridCol w="3686175"/>
                <a:gridCol w="590550"/>
                <a:gridCol w="800100"/>
                <a:gridCol w="809028"/>
                <a:gridCol w="991197"/>
              </a:tblGrid>
              <a:tr h="2571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Медицинские организации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коек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Фактическая работа койки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пустующих коек по итогам 11 мес.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7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мес. 2017г.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0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городская детская больница"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250,8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"Липецкий городской родильный дом №1"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223,7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"Липецкий областной кожно-венерологический диспансер"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260,3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"Липецкий областной противотуберкулезный диспансер"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442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196,8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областная клиническая инфекционная больница"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332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204,6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ГУЗ «Областная детская больница»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ГУЗ «Липецкий областной перинатальный центр»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ГУЗ «Грязинская МРБ»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277,5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9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"Краснинская РБ"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236,0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"Лебедянская МРБ"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258,0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РБ"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251,4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«Хлевенская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243,1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9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8873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284,7</a:t>
                      </a: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284,7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598,7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50" marR="6250" marT="6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66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Заголовок 1"/>
          <p:cNvSpPr txBox="1">
            <a:spLocks/>
          </p:cNvSpPr>
          <p:nvPr/>
        </p:nvSpPr>
        <p:spPr>
          <a:xfrm>
            <a:off x="762000" y="151260"/>
            <a:ext cx="8460492" cy="51861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Отклонения от нормативного значения по итогам 11 мес. 2018г.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215166"/>
              </p:ext>
            </p:extLst>
          </p:nvPr>
        </p:nvGraphicFramePr>
        <p:xfrm>
          <a:off x="838200" y="755685"/>
          <a:ext cx="8153400" cy="5560012"/>
        </p:xfrm>
        <a:graphic>
          <a:graphicData uri="http://schemas.openxmlformats.org/drawingml/2006/table">
            <a:tbl>
              <a:tblPr/>
              <a:tblGrid>
                <a:gridCol w="322203"/>
                <a:gridCol w="3259197"/>
                <a:gridCol w="762000"/>
                <a:gridCol w="914400"/>
                <a:gridCol w="1066800"/>
                <a:gridCol w="838200"/>
                <a:gridCol w="990600"/>
              </a:tblGrid>
              <a:tr h="6238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Профили коек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Число коек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Фактическая работа коек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Нормативное значение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Отклонение от норматива, %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пустующих коек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беременных и рожениц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241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208,2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-31,8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76,6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патологии беременности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266,5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-12,7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25,2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гинекологические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125,3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-58,9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гастроэнтерологические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241,6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-20,9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гематологические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193,8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-36,5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дерматологические для взрослых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244,3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-20,0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венерологические для взрослых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256,7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-15,9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инфекционные для взрослых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230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214,3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-29,8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68,6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инфекционные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232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196,2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-35,7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82,9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10.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нефрологические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254,2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-16,7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оториноларингологические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223,8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-26,7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офтальмологические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270,5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-11,4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педиатрические соматические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454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245,5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-19,6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13.1</a:t>
                      </a: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 патологии новорожденных и недоношенных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213,4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-30,1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28,9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14.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реабилитационные соматические для взрослых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145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279,4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-8,5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12,3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3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14.1</a:t>
                      </a: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реабилитационные для больных с заболеваниями опорно-двигательного аппарата и периферической нервной системы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225,7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-26,1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15.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ревматологические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220,5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-27,8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16.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токсикологические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124,8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-59,1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14,8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17.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туберкулезные для взрослых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200,0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-34,5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143,5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18.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туберкулезные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256,7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-15,9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19.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хирургические для детей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252,9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-17,2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11,3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9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696200" y="435037"/>
            <a:ext cx="154895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498965"/>
              </p:ext>
            </p:extLst>
          </p:nvPr>
        </p:nvGraphicFramePr>
        <p:xfrm>
          <a:off x="838200" y="990600"/>
          <a:ext cx="7924800" cy="4975226"/>
        </p:xfrm>
        <a:graphic>
          <a:graphicData uri="http://schemas.openxmlformats.org/drawingml/2006/table">
            <a:tbl>
              <a:tblPr/>
              <a:tblGrid>
                <a:gridCol w="381000"/>
                <a:gridCol w="2819400"/>
                <a:gridCol w="609600"/>
                <a:gridCol w="914400"/>
                <a:gridCol w="914400"/>
                <a:gridCol w="1066800"/>
                <a:gridCol w="1219200"/>
              </a:tblGrid>
              <a:tr h="902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Профили коек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Число коек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Фактическая работа коек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Нормативное значение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Отклонение от норматива, %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пустующих коек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20.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гематологические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355,4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16,4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-6,6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21.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кардиологические для детей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319,1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22.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неврологические для детей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336,1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10,1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-4,5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23.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онкологические для детей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448,4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46,9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-4,7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ожоговые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338,4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10,9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-3,8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25.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проктологические (колопроктологические)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324,2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6,2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-2,5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26.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пульмонологические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157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332,2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8,8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-13,8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27.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реабилитационные для наркологических больных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333,0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9,1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-2,3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28.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ортопедические для детей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404,8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32,6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-1,6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29.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урологические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11,2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-13,6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30.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хирургические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591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327,7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-43,4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31.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нейрохирургические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327,5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-6,9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0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32.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хирургические гнойные для взрослых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332,5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305,3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8,9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-4,9</a:t>
                      </a:r>
                    </a:p>
                  </a:txBody>
                  <a:tcPr marL="8587" marR="8587" marT="85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56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85800" y="9525"/>
            <a:ext cx="9482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ситуация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сложилась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следующих медицинских организаций:</a:t>
            </a: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2122869"/>
              </p:ext>
            </p:extLst>
          </p:nvPr>
        </p:nvGraphicFramePr>
        <p:xfrm>
          <a:off x="1209675" y="603601"/>
          <a:ext cx="7753931" cy="5844219"/>
        </p:xfrm>
        <a:graphic>
          <a:graphicData uri="http://schemas.openxmlformats.org/drawingml/2006/table">
            <a:tbl>
              <a:tblPr/>
              <a:tblGrid>
                <a:gridCol w="629231"/>
                <a:gridCol w="3324225"/>
                <a:gridCol w="800100"/>
                <a:gridCol w="923925"/>
                <a:gridCol w="1076325"/>
                <a:gridCol w="1000125"/>
              </a:tblGrid>
              <a:tr h="388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Профили коек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Медицинские организации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коек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Фактическая работа коек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Отклонение от норматива, %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пустующих коек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беременных и рожениц</a:t>
                      </a:r>
                    </a:p>
                  </a:txBody>
                  <a:tcPr marL="4989" marR="4989" marT="49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"Елецкая городская больница №1 им. Н.А. Семашко"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городская больница №4 "Липецк-Мед"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"Липецкий городской родильный дом №1"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"Грязинская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"Данковская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-92,0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Добринская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-79,1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Тербунская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"Усманская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"Хлевенская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Чаплыгинская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-78,6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патологии беременности</a:t>
                      </a:r>
                    </a:p>
                  </a:txBody>
                  <a:tcPr marL="4989" marR="4989" marT="49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городская больница №4 "Липецк-Мед"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"Липецкий городской родильный дом №1"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"Грязинская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"Хлевенская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инфекционные для взрослых</a:t>
                      </a:r>
                    </a:p>
                  </a:txBody>
                  <a:tcPr marL="4989" marR="4989" marT="49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"Елецкая городская больница №1 им. Н.А. Семашко"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областная клиническая инфекционная больница"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"Задонская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"Усманская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"Долгоруковская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"Краснинская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6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инфекцион-ные для детей</a:t>
                      </a:r>
                    </a:p>
                  </a:txBody>
                  <a:tcPr marL="4989" marR="4989" marT="49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областная клиническая инфекционная больница"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"Усманская МРБ"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"Долгоруковская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4989" marR="4989" marT="49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989" marR="4989" marT="49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7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671707" y="527174"/>
            <a:ext cx="154895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671544"/>
              </p:ext>
            </p:extLst>
          </p:nvPr>
        </p:nvGraphicFramePr>
        <p:xfrm>
          <a:off x="1371599" y="896509"/>
          <a:ext cx="7162801" cy="5460927"/>
        </p:xfrm>
        <a:graphic>
          <a:graphicData uri="http://schemas.openxmlformats.org/drawingml/2006/table">
            <a:tbl>
              <a:tblPr/>
              <a:tblGrid>
                <a:gridCol w="457201"/>
                <a:gridCol w="3352800"/>
                <a:gridCol w="609600"/>
                <a:gridCol w="914400"/>
                <a:gridCol w="990600"/>
                <a:gridCol w="838200"/>
              </a:tblGrid>
              <a:tr h="55664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Профили коек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Медицинские организации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коек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 работа коек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от норматива, %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пустующих коек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119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педиатрические соматические</a:t>
                      </a:r>
                    </a:p>
                  </a:txBody>
                  <a:tcPr marL="5653" marR="5653" marT="565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"Елецкая городская детская больница"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287,8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-5,7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детская больница"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-24,6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"Липецкий областной перинатальный центр"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-22,7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"Грязинская МРБ"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-30,5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"Данковская МРБ"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-39,3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"Долгоруковская 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-7,9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"Хлевенская 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-17,9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"Чаплыгинская 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-31,1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0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пульмонологические для взрослых</a:t>
                      </a:r>
                    </a:p>
                  </a:txBody>
                  <a:tcPr marL="5653" marR="5653" marT="565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"Елецкая городская больница №1 им. Н.А. Семашко"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больница №3 "Свободный сокол"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-0,1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больница №4 "Липецк-Мед"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21,3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больница скорой медицинской помощи №1"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341,2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областная клиническая больница"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309,1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13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урологические для взрослых</a:t>
                      </a:r>
                    </a:p>
                  </a:txBody>
                  <a:tcPr marL="5653" marR="5653" marT="565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больница №4 "Липецк-Мед"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355,9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городская больница скорой медицинской помощи №1"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372,2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21,9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"Липецкая областная клиническая больница"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359,6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ГУЗ "Усманская МРБ"</a:t>
                      </a:r>
                    </a:p>
                  </a:txBody>
                  <a:tcPr marL="5653" marR="5653" marT="56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372,8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22,1</a:t>
                      </a: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53" marR="5653" marT="5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8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596668" cy="6096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Работа коек сестринского ухода за 11 мес. 2018г.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9488525"/>
              </p:ext>
            </p:extLst>
          </p:nvPr>
        </p:nvGraphicFramePr>
        <p:xfrm>
          <a:off x="1143000" y="914406"/>
          <a:ext cx="8229600" cy="5410194"/>
        </p:xfrm>
        <a:graphic>
          <a:graphicData uri="http://schemas.openxmlformats.org/drawingml/2006/table">
            <a:tbl>
              <a:tblPr/>
              <a:tblGrid>
                <a:gridCol w="304800"/>
                <a:gridCol w="3124200"/>
                <a:gridCol w="762000"/>
                <a:gridCol w="767406"/>
                <a:gridCol w="832794"/>
                <a:gridCol w="914400"/>
                <a:gridCol w="914400"/>
                <a:gridCol w="609600"/>
              </a:tblGrid>
              <a:tr h="6857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Число коек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Пролечено больных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Проведено койко-дней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Фактическая работа койки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Средняя длительность прибывания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Оборот койки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24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"Елецкая городская больница №1 им. Н.А. Семашко"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1135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227,0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"Липецкая городская больница №6 им. В.В.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Макущенко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123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9883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329,4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80,4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"Воловская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228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4692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312,8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4.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"Добринская МРБ"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3671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367,1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74,9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5.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"Добровская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164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4665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311,0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6.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"Долгоруковская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395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5045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252,3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7.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"Елецкая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241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6304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315,2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8.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"Измалковская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250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4952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330,1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"Краснинская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237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3352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223,5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"Лебедянская МРБ"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60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3414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341,4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56,9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11.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"Лев-Толстовская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5083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338,9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113,0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12.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"Становлянская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199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3263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326,3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13.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"Усманская МРБ"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182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3167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14.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"Хлевенская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178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5460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364,0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15.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54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3607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360,7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66,8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057" marR="7057" marT="70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77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215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2445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67693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314,9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27,7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7057" marR="7057" marT="70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18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Сопоставление  ФФСН №30 т.3100 и т.1100 за 9 месяцев 2018 года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6423098"/>
              </p:ext>
            </p:extLst>
          </p:nvPr>
        </p:nvGraphicFramePr>
        <p:xfrm>
          <a:off x="838200" y="1600200"/>
          <a:ext cx="8534400" cy="2740011"/>
        </p:xfrm>
        <a:graphic>
          <a:graphicData uri="http://schemas.openxmlformats.org/drawingml/2006/table">
            <a:tbl>
              <a:tblPr/>
              <a:tblGrid>
                <a:gridCol w="2667000"/>
                <a:gridCol w="1752600"/>
                <a:gridCol w="990600"/>
                <a:gridCol w="1066800"/>
                <a:gridCol w="1066800"/>
                <a:gridCol w="990600"/>
              </a:tblGrid>
              <a:tr h="9293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Профили коек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коек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Фактическая работа коек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соответствующей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специальности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штатные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занятые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"Областная детская больница"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токсикологические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8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"Лебедянская МРБ"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гинекологические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8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"Становлянская РБ"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кардиологические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8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"Хлевенская РБ"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травматологические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8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ГУЗ "Чаплыгинская РБ"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кардиологические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57400" y="4572000"/>
            <a:ext cx="7010400" cy="4001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Представить пояснительные за подписью руководителя!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15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9138" y="388417"/>
            <a:ext cx="85209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ФФСН № 30 Раздел </a:t>
            </a:r>
            <a:r>
              <a:rPr lang="en-US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I </a:t>
            </a:r>
            <a: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. Кабинеты, отделения, </a:t>
            </a:r>
            <a: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подразделения</a:t>
            </a:r>
            <a:endParaRPr lang="ru-RU" altLang="ru-RU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9171" y="757749"/>
            <a:ext cx="20230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Таблица 1001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659310"/>
              </p:ext>
            </p:extLst>
          </p:nvPr>
        </p:nvGraphicFramePr>
        <p:xfrm>
          <a:off x="609599" y="1176319"/>
          <a:ext cx="9866490" cy="4940760"/>
        </p:xfrm>
        <a:graphic>
          <a:graphicData uri="http://schemas.openxmlformats.org/drawingml/2006/table">
            <a:tbl>
              <a:tblPr/>
              <a:tblGrid>
                <a:gridCol w="3666775"/>
                <a:gridCol w="918907"/>
                <a:gridCol w="2384505"/>
                <a:gridCol w="1663339"/>
                <a:gridCol w="1232964"/>
              </a:tblGrid>
              <a:tr h="9953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подразделений, отделов,  отделений, кабинетов                                                               (нет – 0, есть - 1)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подразделений,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отделов, отделений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кабинетов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40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33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Лечебной физкультуры для взрослых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078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Лечебной физкультуры для детей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53895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Лечебно-трудовые мастерские всего, в том числе: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9804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психическими  расстройствами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37.1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491691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наркологическими  заболеваниями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38823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для пациентов, больных туберкулезом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37.3</a:t>
                      </a: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80296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Медицинской профилактики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Указывают в том случае, если они ведут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профилактическую работу с пациентами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(заполнена таблица 4809)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62171" y="2548629"/>
            <a:ext cx="5213918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случае, если не входят в состав других отделений,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физиотерапевтического, восстановительного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лечения</a:t>
            </a:r>
            <a:endParaRPr lang="ru-RU" sz="16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1911" y="5427929"/>
            <a:ext cx="182880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8877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Сопоставление данных ФФСН №30 и ФФСН №14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1845006"/>
              </p:ext>
            </p:extLst>
          </p:nvPr>
        </p:nvGraphicFramePr>
        <p:xfrm>
          <a:off x="1066800" y="1371600"/>
          <a:ext cx="6781800" cy="2743201"/>
        </p:xfrm>
        <a:graphic>
          <a:graphicData uri="http://schemas.openxmlformats.org/drawingml/2006/table">
            <a:tbl>
              <a:tblPr/>
              <a:tblGrid>
                <a:gridCol w="2971800"/>
                <a:gridCol w="1981200"/>
                <a:gridCol w="1828800"/>
              </a:tblGrid>
              <a:tr h="495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ФФСН №30 т.2350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ФФСН № 14 т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. 2000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24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Число пациентов с острым и повторным инфарктом миокарда (I21-I22)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доставлены </a:t>
                      </a:r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в РСЦ и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ПСО скорой медицинской помощью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1994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1149</a:t>
                      </a:r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Число пациентов с острыми цереброваскулярными болезнями (I60-I66)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доставлены </a:t>
                      </a:r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в РСЦ и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ПСО скорой медицинской помощью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7401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3397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23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3255" y="205893"/>
            <a:ext cx="893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Трансфузионная</a:t>
            </a:r>
            <a:r>
              <a:rPr lang="ru-RU" sz="1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</a:t>
            </a:r>
            <a:endParaRPr lang="ru-RU" sz="1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938658" y="5083629"/>
            <a:ext cx="1865896" cy="1295456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0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058075"/>
              </p:ext>
            </p:extLst>
          </p:nvPr>
        </p:nvGraphicFramePr>
        <p:xfrm>
          <a:off x="741410" y="1176287"/>
          <a:ext cx="8859790" cy="3379582"/>
        </p:xfrm>
        <a:graphic>
          <a:graphicData uri="http://schemas.openxmlformats.org/drawingml/2006/table">
            <a:tbl>
              <a:tblPr/>
              <a:tblGrid>
                <a:gridCol w="2001790"/>
                <a:gridCol w="533400"/>
                <a:gridCol w="1066800"/>
                <a:gridCol w="1524000"/>
                <a:gridCol w="1212867"/>
                <a:gridCol w="1266010"/>
                <a:gridCol w="1254923"/>
              </a:tblGrid>
              <a:tr h="1335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Транфузионные средства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пациентов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(из гр. 3): число пациентов, которым выполнена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аутогемо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-трансфузия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переливаний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Перелито трансфузион-ных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средств,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посттранс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фузионных осложнений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6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Консервированная кровь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5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Эритроцитсодержащие среды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Плазма всех видов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Концентрат тромбоцитов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Аутогемотрансфузии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3391" y="681205"/>
            <a:ext cx="8939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r>
              <a:rPr lang="ru-RU" sz="1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3200</a:t>
            </a:r>
            <a:endParaRPr lang="ru-RU" sz="1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0600" y="4709060"/>
            <a:ext cx="8458199" cy="12954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ВАЖНО!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alt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трансфузионных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средств указывается в литрах, не путать с дозами.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Обратить внимание на показатели: объемы </a:t>
            </a:r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одно переливание и на одного пациента,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число переливаний на одного пациента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81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6595" y="914458"/>
            <a:ext cx="8315536" cy="3709359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> РАЗДЕЛ </a:t>
            </a:r>
            <a:r>
              <a:rPr lang="en-US" sz="2800" b="1" dirty="0" smtClean="0">
                <a:latin typeface="Times New Roman" panose="02020603050405020304"/>
                <a:ea typeface="Times New Roman" panose="02020603050405020304"/>
              </a:rPr>
              <a:t>V</a:t>
            </a: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>. </a:t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>Работа лечебно-вспомогательных отделений (кабинетов)</a:t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x-none" sz="2800" b="1" dirty="0" smtClean="0">
                <a:latin typeface="Times New Roman" panose="02020603050405020304"/>
                <a:ea typeface="Times New Roman" panose="02020603050405020304"/>
              </a:rPr>
              <a:t>РАЗДЕЛ </a:t>
            </a:r>
            <a:r>
              <a:rPr lang="en-US" sz="2800" b="1" dirty="0">
                <a:latin typeface="Times New Roman" panose="02020603050405020304"/>
                <a:ea typeface="Times New Roman" panose="02020603050405020304"/>
              </a:rPr>
              <a:t>VI</a:t>
            </a:r>
            <a:r>
              <a:rPr lang="x-none" sz="2800" b="1" dirty="0">
                <a:latin typeface="Times New Roman" panose="02020603050405020304"/>
                <a:ea typeface="Times New Roman" panose="02020603050405020304"/>
              </a:rPr>
              <a:t>. </a:t>
            </a: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>Работа диагностических отделений (кабинетов)</a:t>
            </a:r>
            <a:endParaRPr lang="ru-RU" sz="2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9829836" y="5181629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433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6" y="1181822"/>
            <a:ext cx="8596668" cy="485954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штатов лечебно-вспомогательных отделений (кабинетов) (ФФСН № 30, таб. 1100) деятельность должна быть отражена в соответствующих таблицах. 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исследования в таблицах данных разделов необходимо расшифровать.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Рентгенологические исследования считаются не по месту расположения аппарата, а по направлению структурного подразделения , выданному пациенту (если направляет врач из поликлиники - то исследование амбулаторное, даже если аппарат находится в стационаре).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981" y="4878162"/>
            <a:ext cx="1743074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3036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3657" y="405441"/>
            <a:ext cx="8217468" cy="474453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Деятельность физиотерапевтического отделения (кабинета)</a:t>
            </a:r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dirty="0" smtClean="0">
              <a:solidFill>
                <a:schemeClr val="tx1"/>
              </a:solidFill>
            </a:endParaRPr>
          </a:p>
        </p:txBody>
      </p:sp>
      <p:grpSp>
        <p:nvGrpSpPr>
          <p:cNvPr id="1024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1024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1078930" y="776376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4601</a:t>
            </a:r>
            <a:endParaRPr lang="ru-RU" altLang="ru-RU" sz="4500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104736"/>
              </p:ext>
            </p:extLst>
          </p:nvPr>
        </p:nvGraphicFramePr>
        <p:xfrm>
          <a:off x="533400" y="1752600"/>
          <a:ext cx="8763000" cy="2740929"/>
        </p:xfrm>
        <a:graphic>
          <a:graphicData uri="http://schemas.openxmlformats.org/drawingml/2006/table">
            <a:tbl>
              <a:tblPr firstRow="1" firstCol="1" bandRow="1"/>
              <a:tblGrid>
                <a:gridCol w="4471670"/>
                <a:gridCol w="723900"/>
                <a:gridCol w="900430"/>
                <a:gridCol w="1580515"/>
                <a:gridCol w="1086485"/>
              </a:tblGrid>
              <a:tr h="179693"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Наименование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строки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8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 условиях дневного стационара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9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19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Число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лиц, закончивших лечение, - всего, чел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из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общего числа лиц, закончивших лечение - детей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Число отпущенных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процедур – всего, </a:t>
                      </a:r>
                      <a:r>
                        <a:rPr lang="ru-RU" sz="14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ед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из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них детям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3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81200" y="3048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1800" b="1" dirty="0">
                <a:solidFill>
                  <a:schemeClr val="accent1"/>
                </a:solidFill>
              </a:rPr>
              <a:t>Рентгенодиагностические исследования</a:t>
            </a:r>
          </a:p>
          <a:p>
            <a:pPr algn="ctr"/>
            <a:r>
              <a:rPr lang="ru-RU" altLang="ru-RU" sz="1800" b="1" dirty="0">
                <a:solidFill>
                  <a:schemeClr val="accent1"/>
                </a:solidFill>
              </a:rPr>
              <a:t>(без профилактических </a:t>
            </a:r>
            <a:r>
              <a:rPr lang="ru-RU" altLang="ru-RU" sz="1800" b="1" dirty="0" smtClean="0">
                <a:solidFill>
                  <a:schemeClr val="accent1"/>
                </a:solidFill>
              </a:rPr>
              <a:t>исследований)</a:t>
            </a:r>
            <a:endParaRPr lang="ru-RU" sz="1800" dirty="0">
              <a:solidFill>
                <a:schemeClr val="accent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45986"/>
            <a:ext cx="2065865" cy="397014"/>
          </a:xfrm>
        </p:spPr>
        <p:txBody>
          <a:bodyPr>
            <a:normAutofit/>
          </a:bodyPr>
          <a:lstStyle/>
          <a:p>
            <a:pPr marL="838200" indent="-838200"/>
            <a:r>
              <a:rPr lang="ru-RU" altLang="ru-RU" sz="1800" b="1" dirty="0" smtClean="0">
                <a:latin typeface="Times New Roman" pitchFamily="18" charset="0"/>
              </a:rPr>
              <a:t>Таблица 5100</a:t>
            </a:r>
            <a:r>
              <a:rPr lang="ru-RU" altLang="ru-RU" sz="1800" dirty="0" smtClean="0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653868"/>
              </p:ext>
            </p:extLst>
          </p:nvPr>
        </p:nvGraphicFramePr>
        <p:xfrm>
          <a:off x="914400" y="1143000"/>
          <a:ext cx="8991600" cy="5300940"/>
        </p:xfrm>
        <a:graphic>
          <a:graphicData uri="http://schemas.openxmlformats.org/drawingml/2006/table">
            <a:tbl>
              <a:tblPr/>
              <a:tblGrid>
                <a:gridCol w="2946400"/>
                <a:gridCol w="492125"/>
                <a:gridCol w="371475"/>
                <a:gridCol w="773113"/>
                <a:gridCol w="512762"/>
                <a:gridCol w="471488"/>
                <a:gridCol w="511175"/>
                <a:gridCol w="461962"/>
                <a:gridCol w="457200"/>
                <a:gridCol w="695325"/>
                <a:gridCol w="504825"/>
                <a:gridCol w="793750"/>
              </a:tblGrid>
              <a:tr h="5618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Всего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При них выполнено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общего числа исследований (стр.01, гр.3) проведено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95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органов и систем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строки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Рентге-носкопий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Рентгенограмм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Флюорограмм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Томо-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 контра-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поли-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дневном стационаре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 пленке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циф-ровых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 пленке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циф-ровых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грамм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стированием</a:t>
                      </a: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*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клинике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Рентгенодиагностические  исследования - всего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80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них (стр.1): органов грудной клетки</a:t>
                      </a:r>
                    </a:p>
                  </a:txBody>
                  <a:tcPr marL="110054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органов пищеварения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из них: 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пищевода, желудка и тонкой кишки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1.2.1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     ободочной и прямой кишки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1.2.2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костно-суставной системы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из них: </a:t>
                      </a:r>
                    </a:p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шейного и грудного отдела позвоночника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1.3.1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поясничного и крестцового отдела позвоночника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1.3.2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прочих органов и систем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из них: </a:t>
                      </a:r>
                    </a:p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черепа и челюстно-лицевой области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1.4.1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             из них зубов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1.4.1.1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почек и  мочевыводящих путей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1.4.2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молочных желез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1.4.3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* без ангиографий, с  любым видом контрастного вещества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Скругленная прямоугольная выноска 8"/>
          <p:cNvSpPr/>
          <p:nvPr/>
        </p:nvSpPr>
        <p:spPr>
          <a:xfrm>
            <a:off x="4714875" y="2895600"/>
            <a:ext cx="2016125" cy="2520950"/>
          </a:xfrm>
          <a:prstGeom prst="wedgeRoundRectCallout">
            <a:avLst>
              <a:gd name="adj1" fmla="val 62305"/>
              <a:gd name="adj2" fmla="val 4516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 наличии данных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желтых ячейках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необходимо предоставлять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пояснительную записку</a:t>
            </a:r>
          </a:p>
        </p:txBody>
      </p:sp>
    </p:spTree>
    <p:extLst>
      <p:ext uri="{BB962C8B-B14F-4D97-AF65-F5344CB8AC3E}">
        <p14:creationId xmlns:p14="http://schemas.microsoft.com/office/powerpoint/2010/main" val="13399857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3657" y="405441"/>
            <a:ext cx="8217468" cy="474453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Рентгенологические профилактические (скрининговые) обследования</a:t>
            </a:r>
            <a:endParaRPr lang="ru-RU" altLang="ru-RU" sz="1800" dirty="0" smtClean="0">
              <a:solidFill>
                <a:schemeClr val="tx1"/>
              </a:solidFill>
            </a:endParaRPr>
          </a:p>
        </p:txBody>
      </p:sp>
      <p:grpSp>
        <p:nvGrpSpPr>
          <p:cNvPr id="1024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1024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990600" y="976340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5114</a:t>
            </a:r>
            <a:endParaRPr lang="ru-RU" altLang="ru-RU" sz="45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590426"/>
              </p:ext>
            </p:extLst>
          </p:nvPr>
        </p:nvGraphicFramePr>
        <p:xfrm>
          <a:off x="540544" y="1828800"/>
          <a:ext cx="8596312" cy="3261360"/>
        </p:xfrm>
        <a:graphic>
          <a:graphicData uri="http://schemas.openxmlformats.org/drawingml/2006/table">
            <a:tbl>
              <a:tblPr firstRow="1" firstCol="1" bandRow="1"/>
              <a:tblGrid>
                <a:gridCol w="4248816"/>
                <a:gridCol w="697040"/>
                <a:gridCol w="838200"/>
                <a:gridCol w="1066800"/>
                <a:gridCol w="1745456"/>
              </a:tblGrid>
              <a:tr h="1720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 строки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детям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лицам старше трудоспособного возраста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527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рентгенологических профилактических исследований органов грудной клетки </a:t>
                      </a: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073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них выполнено:</a:t>
                      </a:r>
                    </a:p>
                    <a:p>
                      <a:pPr marL="10795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пленочных флюорографах</a:t>
                      </a: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3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цифровых аппаратах и системах  компьютерной радиографии  </a:t>
                      </a: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рентгенографий на пленке</a:t>
                      </a: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передвижных флюорографических установках</a:t>
                      </a: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60212" marR="602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212" marR="602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43000" y="5257801"/>
            <a:ext cx="7467600" cy="85566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Данные в строку 5 необходимо вносить из строки 1 и учитывать исследования выполненные на всех передвижных установках (пленочных и цифровых), при условии заполнения т. 1003 и т. 5117 соответствующих строк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6" name="Прямая со стрелкой 5"/>
          <p:cNvCxnSpPr>
            <a:endCxn id="4" idx="0"/>
          </p:cNvCxnSpPr>
          <p:nvPr/>
        </p:nvCxnSpPr>
        <p:spPr>
          <a:xfrm>
            <a:off x="4648200" y="4800600"/>
            <a:ext cx="228600" cy="4572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7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3657" y="405441"/>
            <a:ext cx="8217468" cy="474453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Деятельность эндоскопических 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тделений (кабинетов)</a:t>
            </a:r>
            <a:endParaRPr lang="ru-RU" altLang="ru-RU" sz="1800" dirty="0" smtClean="0">
              <a:solidFill>
                <a:schemeClr val="tx1"/>
              </a:solidFill>
            </a:endParaRPr>
          </a:p>
        </p:txBody>
      </p:sp>
      <p:grpSp>
        <p:nvGrpSpPr>
          <p:cNvPr id="1024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1024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990600" y="976340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5125</a:t>
            </a:r>
            <a:endParaRPr lang="ru-RU" altLang="ru-RU" sz="45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676400" y="5029200"/>
            <a:ext cx="7467600" cy="85566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графы с </a:t>
            </a:r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по 10 должны быть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внесены данные при наличии соответствующего оборудования в т. 5126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133159"/>
              </p:ext>
            </p:extLst>
          </p:nvPr>
        </p:nvGraphicFramePr>
        <p:xfrm>
          <a:off x="342900" y="1365972"/>
          <a:ext cx="10172700" cy="335842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876233"/>
                <a:gridCol w="454008"/>
                <a:gridCol w="565359"/>
                <a:gridCol w="1333500"/>
                <a:gridCol w="876300"/>
                <a:gridCol w="723900"/>
                <a:gridCol w="1066800"/>
                <a:gridCol w="990600"/>
                <a:gridCol w="1295400"/>
                <a:gridCol w="990600"/>
              </a:tblGrid>
              <a:tr h="29677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Наименование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строки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5169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эзофагогастро-дуоденоскопий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колоно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-скопий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бронхо-скопий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ректосигмо-идоскопий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интести-носкопий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видео-капсульных исследований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прочих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Эндоскопические исследования диагностические - всего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28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Эндоскопические лечебные манипуляции – всего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7" marR="47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3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703171"/>
              </p:ext>
            </p:extLst>
          </p:nvPr>
        </p:nvGraphicFramePr>
        <p:xfrm>
          <a:off x="1066800" y="1214818"/>
          <a:ext cx="8915402" cy="3230884"/>
        </p:xfrm>
        <a:graphic>
          <a:graphicData uri="http://schemas.openxmlformats.org/drawingml/2006/table">
            <a:tbl>
              <a:tblPr/>
              <a:tblGrid>
                <a:gridCol w="3200402"/>
                <a:gridCol w="533400"/>
                <a:gridCol w="685800"/>
                <a:gridCol w="838200"/>
                <a:gridCol w="914400"/>
                <a:gridCol w="990600"/>
                <a:gridCol w="1752600"/>
              </a:tblGrid>
              <a:tr h="111179"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строки</a:t>
                      </a:r>
                    </a:p>
                  </a:txBody>
                  <a:tcPr marL="11532" marR="11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Число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иссле-дований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,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11532" marR="11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Кроме того, лабораторные исследования по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аутсортингу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, (лабораторные исследования отправленные по договору в лаборатории медицинских организаций, не подающих отчет)</a:t>
                      </a:r>
                    </a:p>
                  </a:txBody>
                  <a:tcPr marL="11532" marR="11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0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подразде-лениях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, оказываю-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щих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медицин-скую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помощь в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амбулатор-ных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условиях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 условиях дневного стационара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по месту лечения 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(вне лаборатории)</a:t>
                      </a:r>
                    </a:p>
                  </a:txBody>
                  <a:tcPr marL="11532" marR="11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Лабораторные  исследования, всего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…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4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лабораторные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исследования, выполненные передвижными клинико-диагностическими лабораториями 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1.11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4482" marR="444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66800" y="4572000"/>
            <a:ext cx="50292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Строка 1.11 заполняется при условии заполнения т. 1003 стр.4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 noChangeArrowheads="1"/>
          </p:cNvSpPr>
          <p:nvPr/>
        </p:nvSpPr>
        <p:spPr>
          <a:xfrm>
            <a:off x="811003" y="503674"/>
            <a:ext cx="8217468" cy="47445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Деятельность лаборатории</a:t>
            </a:r>
            <a:endParaRPr lang="ru-RU" altLang="ru-RU" sz="1800" dirty="0" smtClean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 txBox="1">
            <a:spLocks noChangeArrowheads="1"/>
          </p:cNvSpPr>
          <p:nvPr/>
        </p:nvSpPr>
        <p:spPr>
          <a:xfrm>
            <a:off x="914400" y="805364"/>
            <a:ext cx="3139385" cy="3999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500" b="1" dirty="0" smtClean="0">
                <a:latin typeface="Times New Roman" pitchFamily="18" charset="0"/>
                <a:cs typeface="Times New Roman" pitchFamily="18" charset="0"/>
              </a:rPr>
              <a:t>Таблица 5300</a:t>
            </a:r>
            <a:endParaRPr lang="ru-RU" altLang="ru-RU" sz="45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066799" y="5410200"/>
            <a:ext cx="5029201" cy="7239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Значительные изменения внесены в т. 5301 и т.5302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9825" y="4572000"/>
            <a:ext cx="2162175" cy="1905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заполнении гр. 6 любого лабораторного исследования, необходимо расшифровать по конкретному виду исследования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543800" y="3657600"/>
            <a:ext cx="76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696326" y="4572000"/>
            <a:ext cx="2124074" cy="2133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заполнении гр. 7 необходимо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представить копию договора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медицинской организацией не подающей  отчет (частные организации)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8610600" y="36576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6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24" y="403337"/>
            <a:ext cx="8229599" cy="56548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рентгенологического отделения (кабинета) в 2017 году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161" y="4905459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47780"/>
              </p:ext>
            </p:extLst>
          </p:nvPr>
        </p:nvGraphicFramePr>
        <p:xfrm>
          <a:off x="1499104" y="1156142"/>
          <a:ext cx="6866019" cy="5236032"/>
        </p:xfrm>
        <a:graphic>
          <a:graphicData uri="http://schemas.openxmlformats.org/drawingml/2006/table">
            <a:tbl>
              <a:tblPr/>
              <a:tblGrid>
                <a:gridCol w="450767"/>
                <a:gridCol w="2375108"/>
                <a:gridCol w="698113"/>
                <a:gridCol w="698113"/>
                <a:gridCol w="594139"/>
                <a:gridCol w="698113"/>
                <a:gridCol w="698113"/>
                <a:gridCol w="653553"/>
              </a:tblGrid>
              <a:tr h="38370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Число рентгенологических исследований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6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амбулаторных посещений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больных, выбывших из стационара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динамика,%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0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Грязинский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0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Данковский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Добровский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6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2,6р.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60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Лебедянский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3,4р.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87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Лев-Толстовский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7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Становлянский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Усманский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0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Хлевенский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0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г.Елец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0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г.Липецк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0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00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12192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1121434" y="718952"/>
            <a:ext cx="105435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912284" y="3765550"/>
            <a:ext cx="10369549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1121434" y="629728"/>
            <a:ext cx="10638766" cy="49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graphicFrame>
        <p:nvGraphicFramePr>
          <p:cNvPr id="349546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585626"/>
              </p:ext>
            </p:extLst>
          </p:nvPr>
        </p:nvGraphicFramePr>
        <p:xfrm>
          <a:off x="1112807" y="1016035"/>
          <a:ext cx="8695426" cy="5657743"/>
        </p:xfrm>
        <a:graphic>
          <a:graphicData uri="http://schemas.openxmlformats.org/drawingml/2006/table">
            <a:tbl>
              <a:tblPr/>
              <a:tblGrid>
                <a:gridCol w="731547"/>
                <a:gridCol w="3740862"/>
                <a:gridCol w="1919765"/>
                <a:gridCol w="1250830"/>
                <a:gridCol w="1052422"/>
              </a:tblGrid>
              <a:tr h="566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  отделений, кабинетов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(нет – 0,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- 1)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отделений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кабинетов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Детские поликлиники (отделения,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кабинеты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Лаборатории, всего – из них: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зуботехнические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клинико-диагностические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микробиологические (бактериологические)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патолого-анатомические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34.5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радиоизотопной диагностики 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34.6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спектральные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34.7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судебно-медицинские молекулярно-генетические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34.8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химико-токсикологические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цитологические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34.9.1</a:t>
                      </a: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Отделения скорой медицинской помощи (стационарные)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Паллиативной медицинской помощи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Центры </a:t>
                      </a:r>
                      <a:r>
                        <a:rPr lang="ru-RU" sz="1200" b="1" kern="12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профпатологии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9539" name="Rectangle 355"/>
          <p:cNvSpPr>
            <a:spLocks noChangeArrowheads="1"/>
          </p:cNvSpPr>
          <p:nvPr/>
        </p:nvSpPr>
        <p:spPr bwMode="auto">
          <a:xfrm>
            <a:off x="357353" y="467307"/>
            <a:ext cx="11014840" cy="25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	</a:t>
            </a:r>
          </a:p>
          <a:p>
            <a:pPr algn="ctr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I.</a:t>
            </a: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Работа медицинской организации</a:t>
            </a:r>
          </a:p>
          <a:p>
            <a:pPr algn="ctr">
              <a:lnSpc>
                <a:spcPct val="150000"/>
              </a:lnSpc>
            </a:pPr>
            <a: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b="1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</a:br>
            <a:endParaRPr lang="ru-RU" b="1" dirty="0" smtClean="0">
              <a:solidFill>
                <a:schemeClr val="accent1"/>
              </a:solidFill>
            </a:endParaRPr>
          </a:p>
          <a:p>
            <a:pPr algn="ctr"/>
            <a:endParaRPr lang="ru-RU" sz="16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78301" y="629728"/>
            <a:ext cx="755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В таблицу 1001 добавлены новые строки: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7</a:t>
            </a:fld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781799" y="2390776"/>
            <a:ext cx="4381501" cy="16494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ЕСЛИ ТОЙ ИЛИ ИНОЙ ЛАБОРАТОРИИ НЕТ В ПЕРЕЧНЕ,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ЕЁ СЛЕДУЕТ УКАЗЫВАТЬ В СТРОКЕ 34.2 -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КЛИНИКО-ДИАГНОСТИЧЕСКАЯ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SzPct val="75000"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39" y="508958"/>
            <a:ext cx="9092308" cy="64607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лаборатории в 2017 году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099" y="4904667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729770"/>
              </p:ext>
            </p:extLst>
          </p:nvPr>
        </p:nvGraphicFramePr>
        <p:xfrm>
          <a:off x="1591574" y="1172963"/>
          <a:ext cx="6689557" cy="4248916"/>
        </p:xfrm>
        <a:graphic>
          <a:graphicData uri="http://schemas.openxmlformats.org/drawingml/2006/table">
            <a:tbl>
              <a:tblPr/>
              <a:tblGrid>
                <a:gridCol w="413400"/>
                <a:gridCol w="2084241"/>
                <a:gridCol w="699888"/>
                <a:gridCol w="699888"/>
                <a:gridCol w="576379"/>
                <a:gridCol w="825235"/>
                <a:gridCol w="739108"/>
                <a:gridCol w="651418"/>
              </a:tblGrid>
              <a:tr h="46795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Число лабораторных исследований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9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амбулаторных посещений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больных, выбывших из стационара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динамика,%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6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Воловский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Данковский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5175,1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Добровский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Долгоруковский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в2,1р.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2973,4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2538,0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Елецкий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4978,2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5155,2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1655,5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4448,4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в2,7р.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87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Лебедянский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6293,0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5105,3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Тербунский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Хлевенский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г.Елец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6267,7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6998,7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789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4387,3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66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66739"/>
            <a:ext cx="7411453" cy="794084"/>
          </a:xfrm>
          <a:noFill/>
        </p:spPr>
        <p:txBody>
          <a:bodyPr anchor="ctr"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физиотерапевтического отделения (кабинета)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3" y="4917306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334127" y="5836468"/>
          <a:ext cx="8026441" cy="672616"/>
        </p:xfrm>
        <a:graphic>
          <a:graphicData uri="http://schemas.openxmlformats.org/drawingml/2006/table">
            <a:tbl>
              <a:tblPr/>
              <a:tblGrid>
                <a:gridCol w="8026441"/>
              </a:tblGrid>
              <a:tr h="672616">
                <a:tc>
                  <a:txBody>
                    <a:bodyPr/>
                    <a:lstStyle/>
                    <a:p>
                      <a:pPr algn="just" fontAlgn="ctr"/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022765"/>
              </p:ext>
            </p:extLst>
          </p:nvPr>
        </p:nvGraphicFramePr>
        <p:xfrm>
          <a:off x="1013602" y="1149348"/>
          <a:ext cx="8206598" cy="3879851"/>
        </p:xfrm>
        <a:graphic>
          <a:graphicData uri="http://schemas.openxmlformats.org/drawingml/2006/table">
            <a:tbl>
              <a:tblPr/>
              <a:tblGrid>
                <a:gridCol w="437617"/>
                <a:gridCol w="2033671"/>
                <a:gridCol w="611319"/>
                <a:gridCol w="663345"/>
                <a:gridCol w="568859"/>
                <a:gridCol w="688919"/>
                <a:gridCol w="688919"/>
                <a:gridCol w="531796"/>
                <a:gridCol w="701006"/>
                <a:gridCol w="640573"/>
                <a:gridCol w="640574"/>
              </a:tblGrid>
              <a:tr h="2921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образования 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физиотерапевтических процедур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6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амбулаторных посещений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8943" marR="8943" marT="89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100 больных, выбывших из стационара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8943" marR="8943" marT="89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1 больного, закончившего лечение</a:t>
                      </a:r>
                    </a:p>
                  </a:txBody>
                  <a:tcPr marL="8943" marR="8943" marT="8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динамика, %</a:t>
                      </a:r>
                    </a:p>
                  </a:txBody>
                  <a:tcPr marL="8943" marR="8943" marT="89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943" marR="8943" marT="8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Воловский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Елецкий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Лев-Толстовский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в3,2р.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в2,4р.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Становлянский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Усманский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в2,3р.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Хлевенский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Чаплыгинский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район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г.Елец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3" y="4917305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10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486937"/>
            <a:ext cx="5438794" cy="425569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 «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Воловская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РБ»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95981"/>
              </p:ext>
            </p:extLst>
          </p:nvPr>
        </p:nvGraphicFramePr>
        <p:xfrm>
          <a:off x="761626" y="775431"/>
          <a:ext cx="9068174" cy="1861380"/>
        </p:xfrm>
        <a:graphic>
          <a:graphicData uri="http://schemas.openxmlformats.org/drawingml/2006/table">
            <a:tbl>
              <a:tblPr/>
              <a:tblGrid>
                <a:gridCol w="1905374"/>
                <a:gridCol w="533400"/>
                <a:gridCol w="762000"/>
                <a:gridCol w="685800"/>
                <a:gridCol w="1143000"/>
                <a:gridCol w="1295400"/>
                <a:gridCol w="1447800"/>
                <a:gridCol w="1295400"/>
              </a:tblGrid>
              <a:tr h="617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1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врачи-всего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физиотерапевты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редний медперсонал - все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физиотерапии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981200" y="3289044"/>
            <a:ext cx="5438794" cy="4255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488085"/>
              </p:ext>
            </p:extLst>
          </p:nvPr>
        </p:nvGraphicFramePr>
        <p:xfrm>
          <a:off x="773349" y="4965444"/>
          <a:ext cx="9056451" cy="1857375"/>
        </p:xfrm>
        <a:graphic>
          <a:graphicData uri="http://schemas.openxmlformats.org/drawingml/2006/table">
            <a:tbl>
              <a:tblPr/>
              <a:tblGrid>
                <a:gridCol w="1893651"/>
                <a:gridCol w="533400"/>
                <a:gridCol w="762000"/>
                <a:gridCol w="685800"/>
                <a:gridCol w="1143000"/>
                <a:gridCol w="1295400"/>
                <a:gridCol w="1447800"/>
                <a:gridCol w="1295400"/>
              </a:tblGrid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71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врачи-всего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физиотерапевты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редний медперсонал - все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физиотерапии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1752600" y="52050"/>
            <a:ext cx="6409427" cy="4255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Должности и физические лица медицинской организации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1626" y="319046"/>
            <a:ext cx="5438794" cy="4255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1100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449106"/>
              </p:ext>
            </p:extLst>
          </p:nvPr>
        </p:nvGraphicFramePr>
        <p:xfrm>
          <a:off x="761626" y="2865734"/>
          <a:ext cx="9068174" cy="1857375"/>
        </p:xfrm>
        <a:graphic>
          <a:graphicData uri="http://schemas.openxmlformats.org/drawingml/2006/table">
            <a:tbl>
              <a:tblPr/>
              <a:tblGrid>
                <a:gridCol w="1905374"/>
                <a:gridCol w="533400"/>
                <a:gridCol w="762000"/>
                <a:gridCol w="685800"/>
                <a:gridCol w="1143000"/>
                <a:gridCol w="1295400"/>
                <a:gridCol w="1447800"/>
                <a:gridCol w="1295400"/>
              </a:tblGrid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должности (специальности)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 в целом по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2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врачи-всего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физиотерапевты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редний медперсонал - все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278,25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физиотерапии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8579" y="2569558"/>
            <a:ext cx="2068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ГУЗ «Липецкая РБ»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85086" y="4672790"/>
            <a:ext cx="2535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ГУЗ «</a:t>
            </a:r>
            <a:r>
              <a:rPr lang="ru-RU" sz="1600" b="1" dirty="0" err="1" smtClean="0"/>
              <a:t>Чаплыгинская</a:t>
            </a:r>
            <a:r>
              <a:rPr lang="ru-RU" sz="1600" b="1" dirty="0" smtClean="0"/>
              <a:t> РБ»</a:t>
            </a:r>
            <a:endParaRPr lang="ru-RU" sz="1600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3" y="4917305"/>
            <a:ext cx="17430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85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73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0207411" y="5357862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Rectangle 275"/>
          <p:cNvSpPr>
            <a:spLocks noChangeArrowheads="1"/>
          </p:cNvSpPr>
          <p:nvPr/>
        </p:nvSpPr>
        <p:spPr bwMode="auto">
          <a:xfrm>
            <a:off x="1026161" y="1148080"/>
            <a:ext cx="8707120" cy="5994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Таблицы 5460, 5461,5500,5502,5503,5505 заполняют </a:t>
            </a:r>
            <a:r>
              <a:rPr lang="ru-RU" altLang="ru-RU" sz="1600" b="1" u="sng" dirty="0" smtClean="0">
                <a:solidFill>
                  <a:srgbClr val="FF0000"/>
                </a:solidFill>
                <a:latin typeface="Times New Roman" pitchFamily="18" charset="0"/>
              </a:rPr>
              <a:t>только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медицинские организации, имеющие в своем составе патолого-анатомическое отделение!</a:t>
            </a:r>
            <a:endParaRPr lang="ru-RU" altLang="ru-RU" sz="1800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850054" y="244061"/>
            <a:ext cx="8596668" cy="660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>
            <a:lvl1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12954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17526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22098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26670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патолого-анатомического бюро (отделения)</a:t>
            </a:r>
            <a:r>
              <a:rPr lang="ru-RU" sz="1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600" dirty="0">
              <a:solidFill>
                <a:schemeClr val="accent1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72641"/>
            <a:ext cx="9848426" cy="2895599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 5502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			                                     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обслуживаемых медицинских организаций по прижизненным патолого-анатомическим исследованиям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биопсийного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операционного материала 1 __________ , из них: медицинских организаций, оказывающих медицинскую помощь в амбулаторных условиях 2 __________ , число обслуживаемых медицинских организаций по прижизненным цитологическим исследованиям 3 ___________ ,  из них: медицинских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оказывающих медицинскую помощь в амбулаторных условиях 4 __________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5505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обслуживаемых медицинских организаций по посмертным патолого-анатомическим исследованиям всего 1 _____________ , из них: медицинских организаций,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оказывающих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медицинскую помощь в амбулаторных условиях 2 _____________ </a:t>
            </a: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275"/>
          <p:cNvSpPr>
            <a:spLocks noChangeArrowheads="1"/>
          </p:cNvSpPr>
          <p:nvPr/>
        </p:nvSpPr>
        <p:spPr bwMode="auto">
          <a:xfrm>
            <a:off x="1778000" y="4940432"/>
            <a:ext cx="6878320" cy="66414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Представить список обслуживаемых медицинских организаций к таблицам 5502,5505 по каждой строке</a:t>
            </a:r>
            <a:endParaRPr lang="ru-RU" altLang="ru-RU" sz="16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5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74</a:t>
            </a:fld>
            <a:endParaRPr lang="ru-RU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53438" y="112822"/>
            <a:ext cx="7884274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Aft>
                <a:spcPct val="0"/>
              </a:spcAft>
            </a:pPr>
            <a:r>
              <a:rPr lang="ru-RU" alt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19.1. Прижизненные патолого-анатомические исследования </a:t>
            </a:r>
            <a:r>
              <a:rPr lang="ru-RU" altLang="ru-RU" sz="1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биопсийного</a:t>
            </a:r>
            <a:r>
              <a:rPr lang="ru-RU" alt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операционного) материала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1100" dirty="0">
                <a:latin typeface="Arial" pitchFamily="34" charset="0"/>
                <a:cs typeface="Arial" pitchFamily="34" charset="0"/>
              </a:rPr>
            </a:br>
            <a:r>
              <a:rPr lang="ru-RU" altLang="ru-RU" sz="1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								</a:t>
            </a:r>
            <a:endParaRPr kumimoji="0" lang="ru-RU" altLang="ru-RU" sz="1800" b="0" i="0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20142" y="853882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600" b="1" dirty="0" smtClean="0">
                <a:latin typeface="Times New Roman" pitchFamily="18" charset="0"/>
              </a:rPr>
              <a:t>   Таблица 5500 </a:t>
            </a:r>
            <a:endParaRPr lang="ru-RU" altLang="ru-RU" sz="1600" dirty="0" smtClean="0">
              <a:latin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1415570"/>
              </p:ext>
            </p:extLst>
          </p:nvPr>
        </p:nvGraphicFramePr>
        <p:xfrm>
          <a:off x="396241" y="1320800"/>
          <a:ext cx="9164319" cy="4656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1915"/>
                <a:gridCol w="560644"/>
                <a:gridCol w="533765"/>
                <a:gridCol w="729239"/>
                <a:gridCol w="654995"/>
                <a:gridCol w="654995"/>
                <a:gridCol w="654995"/>
                <a:gridCol w="654995"/>
                <a:gridCol w="1308776"/>
              </a:tblGrid>
              <a:tr h="442335"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Прижизненные патолого-анатомические исследования биопсийного и операционного материала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6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категориям сложности: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прикрепленным медицинским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организациям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гр. 3)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1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37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8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пациентов, которым выполнены прижизненные патолого-анатомические исследования, чел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6392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(из стр. 1) повторные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934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случаев прижизненных патолого-анатомических исследований,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объектов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биопсийного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операционного материала, включая последы,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дополнительных окрасок, постановок реакций, определений  (из стр. 4),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пациентов, которым выполнены прижизненные цитологические исследования, чел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376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(из стр. 6) повторные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46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случаев прижизненных цитологических исследований,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объектов прижизненных цитологических исследований,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7657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дополнительных окрасок, постановок реакций, определений (из стр. 9)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475" marR="594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636"/>
          <p:cNvSpPr>
            <a:spLocks noChangeArrowheads="1"/>
          </p:cNvSpPr>
          <p:nvPr/>
        </p:nvSpPr>
        <p:spPr bwMode="auto">
          <a:xfrm>
            <a:off x="5171440" y="2976880"/>
            <a:ext cx="6035040" cy="13512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      Таблица 5500 заполняется по каждой прикрепленной медицинской </a:t>
            </a:r>
            <a:r>
              <a:rPr lang="ru-RU" altLang="ru-RU" sz="1600" b="1" dirty="0">
                <a:latin typeface="Times New Roman" pitchFamily="18" charset="0"/>
              </a:rPr>
              <a:t>организации в соответствии со списком к таблице </a:t>
            </a:r>
            <a:r>
              <a:rPr lang="ru-RU" altLang="ru-RU" sz="1600" b="1" dirty="0" smtClean="0">
                <a:latin typeface="Times New Roman" pitchFamily="18" charset="0"/>
              </a:rPr>
              <a:t>5502 и представляется в ГКУОТ «МИАЦ» при сдаче годового отчета</a:t>
            </a:r>
            <a:endParaRPr lang="ru-RU" altLang="ru-RU" sz="1600" b="1" dirty="0"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07411" y="5357862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4029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75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0716437"/>
              </p:ext>
            </p:extLst>
          </p:nvPr>
        </p:nvGraphicFramePr>
        <p:xfrm>
          <a:off x="508000" y="1097280"/>
          <a:ext cx="8930640" cy="5295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76320"/>
                <a:gridCol w="690601"/>
                <a:gridCol w="487959"/>
                <a:gridCol w="477520"/>
                <a:gridCol w="447040"/>
                <a:gridCol w="477520"/>
                <a:gridCol w="487680"/>
                <a:gridCol w="416560"/>
                <a:gridCol w="1869440"/>
              </a:tblGrid>
              <a:tr h="36576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Патолого-анатомические вскрытия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3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категориям сложности: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медицинских организаций, оказывающих медицинскую помощь в стационарных условиях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гр. 3)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патологоанатомических вскрытий, всего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умерших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007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числе:      детей (0–17 лет включительно)                                                    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007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них: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новорожденных, умерших в возрасте 0–6 суток (168 час.)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1.1.1.1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007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них: родившихся в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сроке                                           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беременности 22-27 недель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1.1.1.1.1.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умерших в возрасте 7 дней – 11 месяцев 29 дней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1.1.1.2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умерших в возрасте 1–4 года включительно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1.1.1.3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умерших в возрасте 5–14 лет включительно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1.1.1.4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умерших в возрасте 15–17 лет включительно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1.1.1.5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00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лиц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трудоспособном возрасте (жен.: 18–54 г. включительно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муж. : 18–59 лет включительно)                                                             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1.1.2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лиц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возрасте старше трудоспособного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1.1.3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мертворожденных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из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них мертворожденных при сроке беременности 22–27 недель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1.2.1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выкидышей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сроке беременности менее 22 </a:t>
                      </a:r>
                      <a:r>
                        <a:rPr lang="ru-RU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 массой тела менее 500 г.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объектов посмертного патолого-анатомического исследования материала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патолого-анатомических вскрытий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9727" marR="4972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94080" y="155942"/>
            <a:ext cx="7562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0363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19.2. Посмертные патолого-анатомические исследования (вскрытия)   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0363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			                                         		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79502" y="746835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600" b="1" dirty="0" smtClean="0">
                <a:latin typeface="Times New Roman" pitchFamily="18" charset="0"/>
              </a:rPr>
              <a:t>   Таблица 5503 </a:t>
            </a:r>
            <a:endParaRPr lang="ru-RU" altLang="ru-RU" sz="1600" dirty="0" smtClean="0">
              <a:latin typeface="Times New Roman" pitchFamily="18" charset="0"/>
            </a:endParaRPr>
          </a:p>
        </p:txBody>
      </p:sp>
      <p:sp>
        <p:nvSpPr>
          <p:cNvPr id="15" name="Rectangle 636"/>
          <p:cNvSpPr>
            <a:spLocks noChangeArrowheads="1"/>
          </p:cNvSpPr>
          <p:nvPr/>
        </p:nvSpPr>
        <p:spPr bwMode="auto">
          <a:xfrm>
            <a:off x="5232400" y="3078480"/>
            <a:ext cx="5354319" cy="1330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       Таблица 5503 заполняется по каждой прикрепленной медицинской организации в соответствии со списком к таблице </a:t>
            </a:r>
            <a:r>
              <a:rPr lang="ru-RU" altLang="ru-RU" sz="1600" b="1" dirty="0">
                <a:latin typeface="Times New Roman" pitchFamily="18" charset="0"/>
              </a:rPr>
              <a:t>5505 и представляется в ГКУОТ «МИАЦ» при сдаче годового отчета</a:t>
            </a:r>
          </a:p>
          <a:p>
            <a:pPr algn="just">
              <a:buFont typeface="Wingdings" pitchFamily="2" charset="2"/>
              <a:buNone/>
            </a:pPr>
            <a:endParaRPr lang="ru-RU" altLang="ru-RU" sz="16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75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4" y="5383190"/>
            <a:ext cx="1743074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334" y="609600"/>
            <a:ext cx="9685866" cy="13208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лаборатории (т.5300, 5301),оснащение лабораторным оборудованием (т.5302)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H="1">
            <a:off x="304799" y="1676406"/>
            <a:ext cx="10437061" cy="456657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внештатным специалистом Ростовцевой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Людмилой В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ладимировной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медицинские организации направлены рекомендации по заполнению данных таблиц.</a:t>
            </a: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патолого-анатомических отделений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(т.5460 – 5505)</a:t>
            </a: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главного специалиста Минздрава  на нашем сайте. Данный раздел деятельности будет принимать главный внештатный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патологоанатом Мещеряков Владимир Юрьевич (ГУЗ «ЛОКБ»).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66462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1600200"/>
            <a:ext cx="8346731" cy="2895600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>
                <a:latin typeface="Times New Roman" panose="02020603050405020304"/>
                <a:ea typeface="Times New Roman" panose="02020603050405020304"/>
              </a:rPr>
            </a:br>
            <a:r>
              <a:rPr lang="x-none" sz="2800" b="1" smtClean="0">
                <a:latin typeface="Times New Roman" panose="02020603050405020304"/>
                <a:ea typeface="Times New Roman" panose="02020603050405020304"/>
              </a:rPr>
              <a:t>РАЗДЕЛ </a:t>
            </a:r>
            <a:r>
              <a:rPr lang="en-US" sz="2800" b="1" dirty="0" smtClean="0">
                <a:latin typeface="Times New Roman" panose="02020603050405020304"/>
                <a:ea typeface="Times New Roman" panose="02020603050405020304"/>
              </a:rPr>
              <a:t>VII</a:t>
            </a:r>
            <a:r>
              <a:rPr lang="x-none" sz="2800" b="1" dirty="0">
                <a:latin typeface="Times New Roman" panose="02020603050405020304"/>
                <a:ea typeface="Times New Roman" panose="02020603050405020304"/>
              </a:rPr>
              <a:t>. </a:t>
            </a: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 dirty="0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 dirty="0" smtClean="0">
                <a:latin typeface="Times New Roman" panose="02020603050405020304"/>
                <a:ea typeface="Times New Roman" panose="02020603050405020304"/>
              </a:rPr>
              <a:t>Оснащенность </a:t>
            </a:r>
            <a:r>
              <a:rPr lang="ru-RU" sz="2800" b="1" smtClean="0">
                <a:latin typeface="Times New Roman" panose="02020603050405020304"/>
                <a:ea typeface="Times New Roman" panose="02020603050405020304"/>
              </a:rPr>
              <a:t>компьютерным оборудованием</a:t>
            </a:r>
            <a:br>
              <a:rPr lang="ru-RU" sz="2800" b="1" smtClean="0">
                <a:latin typeface="Times New Roman" panose="02020603050405020304"/>
                <a:ea typeface="Times New Roman" panose="02020603050405020304"/>
              </a:rPr>
            </a:br>
            <a:r>
              <a:rPr lang="ru-RU" sz="2800" b="1">
                <a:latin typeface="Times New Roman" panose="02020603050405020304"/>
                <a:ea typeface="Times New Roman" panose="02020603050405020304"/>
              </a:rPr>
              <a:t/>
            </a:r>
            <a:br>
              <a:rPr lang="ru-RU" sz="2800" b="1">
                <a:latin typeface="Times New Roman" panose="02020603050405020304"/>
                <a:ea typeface="Times New Roman" panose="02020603050405020304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сдачи данного раздела необходимо направлять специалиста в области информационных технологий.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9829836" y="5181629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41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56395133"/>
              </p:ext>
            </p:extLst>
          </p:nvPr>
        </p:nvGraphicFramePr>
        <p:xfrm>
          <a:off x="203202" y="533403"/>
          <a:ext cx="11861801" cy="6283323"/>
        </p:xfrm>
        <a:graphic>
          <a:graphicData uri="http://schemas.openxmlformats.org/drawingml/2006/table">
            <a:tbl>
              <a:tblPr/>
              <a:tblGrid>
                <a:gridCol w="50927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80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96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922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1922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1922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7451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928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устройств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числе(из гр.3):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8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административно-хозяйственной деятельности организации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медицинского персонала (для автоматизации лечебного процесса)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08787496"/>
                  </a:ext>
                </a:extLst>
              </a:tr>
              <a:tr h="14614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стационарных условиях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Персональные компьютеры (моноблоки, системные блоки, терминалы, ноутбуки)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них: со сроком эксплуатации более 5 лет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использующих операционные системы семейства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Windows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5600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использующих операционные системы отечественной разработки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использующих иные операционные системы 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Серверное оборудование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из них со сроком эксплуатации более 5 лет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Печатающие устройства и МФУ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0327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из них со сроком эксплуатации более 5 лет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771200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Автоматизированные рабочие места, подключенные к медицинской информационной системе медицинской организации или государственной информационной системе в сфере здравоохранения субъекта Российской Федерации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578400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автоматизированные рабочие места, подключенные к защищенной сети передачи данных субъекта Российской Федерации</a:t>
                      </a: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</a:txBody>
                  <a:tcPr marL="61181" marR="61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7302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1" marR="61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0853502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2284" y="0"/>
            <a:ext cx="10972800" cy="452438"/>
          </a:xfrm>
        </p:spPr>
        <p:txBody>
          <a:bodyPr/>
          <a:lstStyle/>
          <a:p>
            <a:pPr marL="838200" indent="-838200">
              <a:defRPr/>
            </a:pPr>
            <a:r>
              <a:rPr lang="ru-RU" sz="2000" b="1" dirty="0" smtClean="0">
                <a:latin typeface="Times New Roman" pitchFamily="18" charset="0"/>
                <a:ea typeface="+mn-ea"/>
                <a:cs typeface="Arial" charset="0"/>
              </a:rPr>
              <a:t>Оснащенность компьютерным оборудованием</a:t>
            </a:r>
            <a:endParaRPr lang="ru-RU" sz="2000" b="1" dirty="0"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31802" y="304800"/>
            <a:ext cx="2112433" cy="2286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Arial" charset="0"/>
              </a:rPr>
              <a:t>Табл.7000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7" name="Rectangle 453"/>
          <p:cNvSpPr txBox="1">
            <a:spLocks noChangeArrowheads="1"/>
          </p:cNvSpPr>
          <p:nvPr/>
        </p:nvSpPr>
        <p:spPr bwMode="auto">
          <a:xfrm>
            <a:off x="5791201" y="3048000"/>
            <a:ext cx="5926667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3 равна сумме граф с 4 по 8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5994402" y="4419600"/>
            <a:ext cx="5890684" cy="148748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dirty="0" smtClean="0">
                <a:solidFill>
                  <a:srgbClr val="000000"/>
                </a:solidFill>
                <a:cs typeface="Times New Roman" pitchFamily="18" charset="0"/>
              </a:rPr>
              <a:t>Если компьютеры и др. устройства (графа 3) используются и </a:t>
            </a:r>
            <a:r>
              <a:rPr lang="ru-RU" sz="1600" dirty="0" smtClean="0">
                <a:solidFill>
                  <a:prstClr val="black"/>
                </a:solidFill>
                <a:cs typeface="Times New Roman" pitchFamily="18" charset="0"/>
              </a:rPr>
              <a:t>для нужд </a:t>
            </a:r>
            <a:r>
              <a:rPr lang="ru-RU" sz="1600" dirty="0">
                <a:solidFill>
                  <a:prstClr val="black"/>
                </a:solidFill>
                <a:cs typeface="Times New Roman" pitchFamily="18" charset="0"/>
              </a:rPr>
              <a:t>административно-хозяйственной деятельности </a:t>
            </a:r>
            <a:r>
              <a:rPr lang="ru-RU" altLang="ru-RU" sz="1600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cs typeface="Times New Roman" pitchFamily="18" charset="0"/>
              </a:rPr>
              <a:t>организации и для автоматизации </a:t>
            </a:r>
            <a:r>
              <a:rPr lang="ru-RU" sz="1600" dirty="0">
                <a:solidFill>
                  <a:prstClr val="black"/>
                </a:solidFill>
                <a:cs typeface="Times New Roman" pitchFamily="18" charset="0"/>
              </a:rPr>
              <a:t>лечебного </a:t>
            </a:r>
            <a:r>
              <a:rPr lang="ru-RU" sz="1600" dirty="0" smtClean="0">
                <a:solidFill>
                  <a:prstClr val="black"/>
                </a:solidFill>
                <a:cs typeface="Times New Roman" pitchFamily="18" charset="0"/>
              </a:rPr>
              <a:t>процесса, </a:t>
            </a:r>
            <a:r>
              <a:rPr lang="ru-RU" sz="1600" b="1" dirty="0" smtClean="0">
                <a:solidFill>
                  <a:prstClr val="black"/>
                </a:solidFill>
                <a:cs typeface="Times New Roman" pitchFamily="18" charset="0"/>
              </a:rPr>
              <a:t>то они учитываются только в графах 4 или 5</a:t>
            </a:r>
            <a:endParaRPr lang="ru-RU" sz="1600" b="1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defRPr/>
            </a:pP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5791200" y="3733800"/>
            <a:ext cx="5742517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Графы с 4 по 8 (каждая отдельно) меньше или равны графе 3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3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8000" y="609603"/>
            <a:ext cx="3759200" cy="320675"/>
          </a:xfrm>
          <a:solidFill>
            <a:srgbClr val="FFFF00"/>
          </a:solidFill>
        </p:spPr>
        <p:txBody>
          <a:bodyPr/>
          <a:lstStyle/>
          <a:p>
            <a:pPr marL="838200" indent="-838200"/>
            <a:r>
              <a:rPr lang="ru-RU" altLang="ru-RU" sz="2000" b="1" dirty="0" smtClean="0">
                <a:latin typeface="Times New Roman" pitchFamily="18" charset="0"/>
              </a:rPr>
              <a:t>Таблица 7002 </a:t>
            </a:r>
            <a:r>
              <a:rPr lang="ru-RU" altLang="ru-RU" sz="1400" b="1" dirty="0" smtClean="0">
                <a:latin typeface="Times New Roman" pitchFamily="18" charset="0"/>
              </a:rPr>
              <a:t>(новая)</a:t>
            </a:r>
            <a:r>
              <a:rPr lang="ru-RU" altLang="ru-RU" sz="1400" dirty="0" smtClean="0">
                <a:latin typeface="Times New Roman" pitchFamily="18" charset="0"/>
              </a:rPr>
              <a:t> </a:t>
            </a: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4961467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45060" name="Rectangle 453"/>
          <p:cNvSpPr txBox="1">
            <a:spLocks noChangeArrowheads="1"/>
          </p:cNvSpPr>
          <p:nvPr/>
        </p:nvSpPr>
        <p:spPr bwMode="auto">
          <a:xfrm>
            <a:off x="914400" y="4114800"/>
            <a:ext cx="9956800" cy="16002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таблице указывается ч</a:t>
            </a:r>
            <a:r>
              <a:rPr lang="ru-RU" altLang="ru-RU" sz="1800" b="1" smtClean="0">
                <a:solidFill>
                  <a:prstClr val="black"/>
                </a:solidFill>
                <a:latin typeface="Times New Roman" pitchFamily="18" charset="0"/>
              </a:rPr>
              <a:t>исло медицинских работников, работающих в медицинской информационной системе или государственной информационной системе в сфере здравоохранения субъектов Российской Федерации, обеспеченных усиленной квалифицированной электронной подписью – всего (графа 1),</a:t>
            </a:r>
            <a:r>
              <a:rPr lang="ru-RU" altLang="ru-RU" sz="180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altLang="ru-RU" sz="1800" b="1" smtClean="0">
                <a:solidFill>
                  <a:prstClr val="black"/>
                </a:solidFill>
                <a:latin typeface="Times New Roman" pitchFamily="18" charset="0"/>
              </a:rPr>
              <a:t>в том числе врачей (графа 2) и среднего медицинского персонала (графа 3).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11200" y="1143000"/>
            <a:ext cx="10363200" cy="1219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altLang="ru-RU" sz="1600" dirty="0">
                <a:ln w="0"/>
                <a:solidFill>
                  <a:prstClr val="black"/>
                </a:solidFill>
                <a:latin typeface="Times New Roman" panose="02020603050405020304" pitchFamily="18" charset="0"/>
              </a:rPr>
              <a:t>Число медицинских работников, работающих в медицинской информационной системе или государственной информационной системе в сфере здравоохранения субъектов Российской Федерации, обеспеченных усиленной квалифицированной электронной подписью – всего 1_______, из них: врачей 2 _______, среднего медицинского персонала 3 _______.  </a:t>
            </a:r>
          </a:p>
        </p:txBody>
      </p:sp>
    </p:spTree>
    <p:extLst>
      <p:ext uri="{BB962C8B-B14F-4D97-AF65-F5344CB8AC3E}">
        <p14:creationId xmlns:p14="http://schemas.microsoft.com/office/powerpoint/2010/main" val="231904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8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graphicFrame>
        <p:nvGraphicFramePr>
          <p:cNvPr id="5" name="Group 1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1451182"/>
              </p:ext>
            </p:extLst>
          </p:nvPr>
        </p:nvGraphicFramePr>
        <p:xfrm>
          <a:off x="283468" y="838367"/>
          <a:ext cx="11480800" cy="5362255"/>
        </p:xfrm>
        <a:graphic>
          <a:graphicData uri="http://schemas.openxmlformats.org/drawingml/2006/table">
            <a:tbl>
              <a:tblPr/>
              <a:tblGrid>
                <a:gridCol w="3962400"/>
                <a:gridCol w="1117600"/>
                <a:gridCol w="2743200"/>
                <a:gridCol w="1828800"/>
                <a:gridCol w="1828800"/>
              </a:tblGrid>
              <a:tr h="744679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22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71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271971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Аптеки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47300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из них: изготавливающие лекарственные препараты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47300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Детские поликлиники (отделения, кабинеты)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7300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Дистанционно-диагностические кабинеты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19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взрослых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474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детей 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7403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Домовые хозяйства, на которые возложены функции по оказанию первой помощи (ДХПП)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1920" marR="121920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1000" y="228600"/>
            <a:ext cx="457200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Обратить внимание!  НЕ заполнять!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31905" y="3691580"/>
            <a:ext cx="3168353" cy="1464231"/>
          </a:xfrm>
          <a:prstGeom prst="wedgeRoundRectCallout">
            <a:avLst>
              <a:gd name="adj1" fmla="val -70996"/>
              <a:gd name="adj2" fmla="val -66058"/>
              <a:gd name="adj3" fmla="val 16667"/>
            </a:avLst>
          </a:prstGeom>
          <a:solidFill>
            <a:srgbClr val="5BFF2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Строку 13 заполняют только медицинские организации, оказывающие ПМСП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9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685800"/>
            <a:ext cx="3860800" cy="304800"/>
          </a:xfrm>
          <a:solidFill>
            <a:srgbClr val="FFFF00"/>
          </a:solidFill>
        </p:spPr>
        <p:txBody>
          <a:bodyPr/>
          <a:lstStyle/>
          <a:p>
            <a:pPr marL="838200" indent="-838200"/>
            <a:r>
              <a:rPr lang="ru-RU" altLang="ru-RU" sz="2000" b="1" dirty="0" smtClean="0">
                <a:latin typeface="Times New Roman" pitchFamily="18" charset="0"/>
              </a:rPr>
              <a:t>Таблица 7003</a:t>
            </a: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1400" b="1" dirty="0" smtClean="0">
                <a:latin typeface="Times New Roman" pitchFamily="18" charset="0"/>
              </a:rPr>
              <a:t>(новая)</a:t>
            </a:r>
          </a:p>
        </p:txBody>
      </p:sp>
      <p:sp>
        <p:nvSpPr>
          <p:cNvPr id="46083" name="Line 3"/>
          <p:cNvSpPr>
            <a:spLocks noChangeShapeType="1"/>
          </p:cNvSpPr>
          <p:nvPr/>
        </p:nvSpPr>
        <p:spPr bwMode="auto">
          <a:xfrm>
            <a:off x="4961467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46084" name="Rectangle 605"/>
          <p:cNvSpPr>
            <a:spLocks noChangeArrowheads="1"/>
          </p:cNvSpPr>
          <p:nvPr/>
        </p:nvSpPr>
        <p:spPr bwMode="auto">
          <a:xfrm>
            <a:off x="304800" y="381000"/>
            <a:ext cx="1137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800" b="1" smtClean="0">
                <a:solidFill>
                  <a:prstClr val="black"/>
                </a:solidFill>
                <a:latin typeface="Times New Roman" pitchFamily="18" charset="0"/>
              </a:rPr>
              <a:t>Характеристика автоматизации основных задач в медицинской организации</a:t>
            </a:r>
            <a:endParaRPr lang="ru-RU" altLang="ru-RU" sz="180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graphicFrame>
        <p:nvGraphicFramePr>
          <p:cNvPr id="20572" name="Group 92"/>
          <p:cNvGraphicFramePr>
            <a:graphicFrameLocks noGrp="1"/>
          </p:cNvGraphicFramePr>
          <p:nvPr/>
        </p:nvGraphicFramePr>
        <p:xfrm>
          <a:off x="101600" y="990600"/>
          <a:ext cx="11988800" cy="4741892"/>
        </p:xfrm>
        <a:graphic>
          <a:graphicData uri="http://schemas.openxmlformats.org/drawingml/2006/table">
            <a:tbl>
              <a:tblPr/>
              <a:tblGrid>
                <a:gridCol w="8839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40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4585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централизованной подсистемы государственной информационной системы в сфере здравоохранения субъекта Российской Федерации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строки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Arial" charset="0"/>
                        </a:rPr>
                        <a:t>Количество автоматизированных рабочих мест, подключенных к государственной информационной системы в сфере здравоохранения субъекта Российской Федерации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3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Управление скорой и неотложной медицинской помощью (в том числе санитарной авиации)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Управление льготным лекарственным обеспечением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Управление потоками пациентов (электронная регистратура)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Интегрированная электронная медицинская карта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Телемедицинские консультации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Диагностические исследования (Центральный архив медицинских изображений)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Лабораторные исследования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Организация оказания медицинской помощи больным онкологическими заболеваниями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0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Организация оказания медицинской помощи больным сердечно-сосудистыми заболеваниями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962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Организация оказания медицинской помощи по профилям «Акушерство и гинекология» и «Неонатология» (Мониторинг беременных)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962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Организация оказания профилактической медицинской помощи (диспансеризация, диспансерное наблюдение, профилактические осмотры)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6143" name="AutoShape 3"/>
          <p:cNvSpPr>
            <a:spLocks noChangeArrowheads="1"/>
          </p:cNvSpPr>
          <p:nvPr/>
        </p:nvSpPr>
        <p:spPr bwMode="auto">
          <a:xfrm flipH="1">
            <a:off x="0" y="5732466"/>
            <a:ext cx="12090400" cy="1125537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«Характеристика автоматизации основных задач в медицинской организации» включает сведения о количестве автоматизированных рабочих мест, подключенных к государственной информационной системе в сфере здравоохранения субъекта РФ. Сведения по различным подсистемам государственной информационной системы вносятся в различные строки таблиц</a:t>
            </a:r>
          </a:p>
        </p:txBody>
      </p:sp>
    </p:spTree>
    <p:extLst>
      <p:ext uri="{BB962C8B-B14F-4D97-AF65-F5344CB8AC3E}">
        <p14:creationId xmlns:p14="http://schemas.microsoft.com/office/powerpoint/2010/main" val="253220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03202" y="706441"/>
          <a:ext cx="11876618" cy="5006975"/>
        </p:xfrm>
        <a:graphic>
          <a:graphicData uri="http://schemas.openxmlformats.org/drawingml/2006/table">
            <a:tbl>
              <a:tblPr/>
              <a:tblGrid>
                <a:gridCol w="6197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79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11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175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91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191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454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9279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стр.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 ОМС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235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плановых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неотложных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экстренных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08787496"/>
                  </a:ext>
                </a:extLst>
              </a:tr>
              <a:tr h="2103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консультаций с применением телемедицинских технологий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количество проведенных консилиумов врачей с применением телемедицинских технологий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1182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из них количество проведенных консилиумов врачей с применением телемедицинских технологий, по результатам которой проведена госпитализация пациентов или осуществлен перевод пациента в другое медицинское учреждение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1.1.1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в режиме реального времени с применением видеоконференцсвязи (из строки 1.1)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1.1.2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количество проведенных консультаций пациентов с применением телемедицинских технологий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78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из них количество проведенных консультаций пациентов с применением телемедицинских технологий, по результатам которой проведена госпитализация пациентов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1.2.1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 них в режиме реального времени с применением видеоконференцсвязи (из строки 1.2)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1.2.2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55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пациентов находившихся на дистанционном наблюдении за состояние здоровья с применением телемедицинских технологий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78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консультаций с применением телемедицинских технологий в целях вынесения заключения по результатам диагностических исследований</a:t>
                      </a:r>
                    </a:p>
                  </a:txBody>
                  <a:tcPr marL="61176" marR="611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 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 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76" marR="611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76" marR="6117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2" y="0"/>
            <a:ext cx="11580284" cy="452438"/>
          </a:xfrm>
        </p:spPr>
        <p:txBody>
          <a:bodyPr/>
          <a:lstStyle/>
          <a:p>
            <a:pPr marL="838200" indent="-838200">
              <a:defRPr/>
            </a:pPr>
            <a:r>
              <a:rPr lang="ru-RU" sz="1600" b="1" dirty="0" smtClean="0">
                <a:latin typeface="Times New Roman" pitchFamily="18" charset="0"/>
                <a:ea typeface="+mn-ea"/>
                <a:cs typeface="Arial" charset="0"/>
              </a:rPr>
              <a:t>Сведения о применении телемедицинских технологий при оказании медицинской помощи</a:t>
            </a:r>
            <a:endParaRPr lang="ru-RU" sz="1600" b="1" dirty="0"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31800" y="304800"/>
            <a:ext cx="2819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Arial" charset="0"/>
              </a:rPr>
              <a:t>Табл.7004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Arial" charset="0"/>
              </a:rPr>
              <a:t>(новая)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7" name="Rectangle 453"/>
          <p:cNvSpPr txBox="1">
            <a:spLocks noChangeArrowheads="1"/>
          </p:cNvSpPr>
          <p:nvPr/>
        </p:nvSpPr>
        <p:spPr bwMode="auto">
          <a:xfrm>
            <a:off x="7054853" y="1905000"/>
            <a:ext cx="4830233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3 равна сумме граф 4+5+6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203202" y="5713416"/>
            <a:ext cx="11654367" cy="106838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В таблице отражаются сведения о применении телемедицинских технологий при оказании медицинской помощи. Указывается общее количество телемедицинских консультаций (графа 3), из которых выделяются плановые, неотложные и экстренные, а также проведенные за счет средств ОМС.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7054853" y="2611438"/>
            <a:ext cx="4830233" cy="51276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7 меньше или равна графе 3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0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4" y="5383190"/>
            <a:ext cx="1743074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H="1">
            <a:off x="689312" y="990600"/>
            <a:ext cx="9597687" cy="4114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таблицу 7004 вносит сведения, та медицинская организация которая проводила консультации с применением телемедицинских технологий.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апример: ГУЗ «Елецкая РБ» необходима была консультация. Данную консультацию провели специалисты ГУЗ «ЛОПЦ». Соответственно  таблицу 7004 заполнят специалисты ГУЗ «ЛОПЦ», т.е. та медицинская организация, которая провела телемедицинскую консультацию.</a:t>
            </a: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9292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324" y="5383190"/>
            <a:ext cx="1743074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H="1">
            <a:off x="689313" y="990600"/>
            <a:ext cx="9144000" cy="3429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3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sz="3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состояние зданий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Динамику письменно пояснить. Прочие – расшифровать. На каждое здание находящееся в аварийном состоянии, требующее сноса, капитального ремонта необходимо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копию акта в 2-х экземплярах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подтверждающего данное состояние здания.</a:t>
            </a: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6869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1" y="30534"/>
            <a:ext cx="1838338" cy="4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84562" y="908720"/>
            <a:ext cx="1139944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rgbClr val="E7E6E6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При заполнении таблицы</a:t>
            </a:r>
            <a:r>
              <a:rPr lang="en-US" altLang="ru-RU" sz="18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8000 «Техническое состояние зданий медицинских организаций» ФФСН №30 следует иметь в виду: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2400" y="1742512"/>
            <a:ext cx="11887200" cy="43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Clr>
                <a:srgbClr val="E7E6E6"/>
              </a:buClr>
              <a:buSzPct val="75000"/>
              <a:buFont typeface="Wingdings" pitchFamily="2" charset="2"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Calibri" pitchFamily="34" charset="0"/>
              </a:rPr>
              <a:t>- таблица 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заполняется всеми медицинским организациями, включая организации особого типа и санаторно-курортные </a:t>
            </a:r>
            <a:r>
              <a:rPr lang="ru-RU" altLang="ru-RU" sz="1800" dirty="0" smtClean="0">
                <a:solidFill>
                  <a:prstClr val="black"/>
                </a:solidFill>
                <a:latin typeface="Calibri" pitchFamily="34" charset="0"/>
              </a:rPr>
              <a:t>организации;</a:t>
            </a:r>
            <a:endParaRPr lang="ru-RU" altLang="ru-RU" sz="18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indent="-342900" algn="just"/>
            <a:r>
              <a:rPr lang="ru-RU" altLang="ru-RU" sz="1800" dirty="0" smtClean="0">
                <a:solidFill>
                  <a:prstClr val="black"/>
                </a:solidFill>
                <a:latin typeface="Calibri" pitchFamily="34" charset="0"/>
              </a:rPr>
              <a:t> -  представлены сведения 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о техническом состоянии </a:t>
            </a:r>
            <a:r>
              <a:rPr lang="ru-RU" altLang="ru-RU" sz="1800" b="1" dirty="0">
                <a:solidFill>
                  <a:srgbClr val="990033"/>
                </a:solidFill>
                <a:latin typeface="Calibri" pitchFamily="34" charset="0"/>
              </a:rPr>
              <a:t>всех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, состоящих на балансе и арендуемых зданий на конец отчетного года </a:t>
            </a:r>
            <a:r>
              <a:rPr lang="ru-RU" altLang="ru-RU" sz="1800" b="1" dirty="0">
                <a:solidFill>
                  <a:srgbClr val="990033"/>
                </a:solidFill>
                <a:latin typeface="Calibri" pitchFamily="34" charset="0"/>
              </a:rPr>
              <a:t>всех подразделений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 медицинских </a:t>
            </a:r>
            <a:r>
              <a:rPr lang="ru-RU" altLang="ru-RU" sz="1800" dirty="0" smtClean="0">
                <a:solidFill>
                  <a:prstClr val="black"/>
                </a:solidFill>
                <a:latin typeface="Calibri" pitchFamily="34" charset="0"/>
              </a:rPr>
              <a:t>организаций;</a:t>
            </a:r>
            <a:endParaRPr lang="ru-RU" altLang="ru-RU" sz="18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indent="-342900" algn="just"/>
            <a:r>
              <a:rPr lang="ru-RU" altLang="ru-RU" sz="1800" b="1" dirty="0" smtClean="0">
                <a:solidFill>
                  <a:srgbClr val="990033"/>
                </a:solidFill>
                <a:latin typeface="Calibri" pitchFamily="34" charset="0"/>
              </a:rPr>
              <a:t> -  учитывают </a:t>
            </a:r>
            <a:r>
              <a:rPr lang="ru-RU" altLang="ru-RU" sz="1800" b="1" dirty="0">
                <a:solidFill>
                  <a:srgbClr val="990033"/>
                </a:solidFill>
                <a:latin typeface="Calibri" pitchFamily="34" charset="0"/>
              </a:rPr>
              <a:t>число всех зданий, независимо от того, какие подразделения в нем </a:t>
            </a:r>
            <a:r>
              <a:rPr lang="ru-RU" altLang="ru-RU" sz="1800" b="1" dirty="0" smtClean="0">
                <a:solidFill>
                  <a:srgbClr val="990033"/>
                </a:solidFill>
                <a:latin typeface="Calibri" pitchFamily="34" charset="0"/>
              </a:rPr>
              <a:t>расположены;</a:t>
            </a:r>
          </a:p>
          <a:p>
            <a:pPr marL="342900" indent="-342900" algn="just"/>
            <a:r>
              <a:rPr lang="ru-RU" altLang="ru-RU" sz="1800" b="1" dirty="0" smtClean="0">
                <a:solidFill>
                  <a:srgbClr val="990033"/>
                </a:solidFill>
                <a:latin typeface="Calibri" pitchFamily="34" charset="0"/>
              </a:rPr>
              <a:t>-    </a:t>
            </a:r>
            <a:r>
              <a:rPr lang="ru-RU" altLang="ru-RU" sz="1800" dirty="0" smtClean="0">
                <a:solidFill>
                  <a:prstClr val="black"/>
                </a:solidFill>
                <a:latin typeface="Calibri" pitchFamily="34" charset="0"/>
              </a:rPr>
              <a:t>заполняется </a:t>
            </a:r>
            <a:r>
              <a:rPr lang="ru-RU" altLang="ru-RU" sz="1800" dirty="0">
                <a:solidFill>
                  <a:prstClr val="black"/>
                </a:solidFill>
                <a:latin typeface="Calibri" pitchFamily="34" charset="0"/>
              </a:rPr>
              <a:t>на основании технического паспорта здания, актов обследования зданий на необходимость капитального ремонта, актов об аварийном состоянии зданий. </a:t>
            </a:r>
          </a:p>
          <a:p>
            <a:pPr marL="342900" indent="-342900">
              <a:buFont typeface="Wingdings" pitchFamily="2" charset="2"/>
              <a:buNone/>
            </a:pPr>
            <a:endParaRPr lang="ru-RU" altLang="ru-RU" sz="18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None/>
            </a:pPr>
            <a:r>
              <a:rPr lang="ru-RU" altLang="ru-RU" b="1" dirty="0">
                <a:solidFill>
                  <a:srgbClr val="FF0000"/>
                </a:solidFill>
                <a:latin typeface="Calibri" pitchFamily="34" charset="0"/>
              </a:rPr>
              <a:t>«Акт обследования зданий на необходимость капитального ремонта», «Акт о признании здания аварийным» - </a:t>
            </a:r>
            <a:r>
              <a:rPr lang="ru-RU" altLang="ru-RU" dirty="0">
                <a:solidFill>
                  <a:srgbClr val="FF0000"/>
                </a:solidFill>
                <a:latin typeface="Calibri" pitchFamily="34" charset="0"/>
              </a:rPr>
              <a:t>документы, составляемые организацией, уполномоченной на проведение экспертизы технического состояния зданий, выполнявшей обследование по заказу медицинской организации или органа исполнительной власти субъекта</a:t>
            </a:r>
            <a:r>
              <a:rPr lang="ru-RU" altLang="ru-RU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  <a:endParaRPr lang="ru-RU" altLang="ru-RU" sz="18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16866" y="88422"/>
            <a:ext cx="864096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 smtClean="0"/>
              <a:t>ТЕХНИЧЕСКОЕ СОСТОЯНИЕ ЗДАНИЙ МЕДИЦИНСКИХ ОРГАНИЗАЦИЙ</a:t>
            </a:r>
            <a:endParaRPr lang="ru-RU" dirty="0"/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 flipV="1">
            <a:off x="2639616" y="404665"/>
            <a:ext cx="8841829" cy="2144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5"/>
          <p:cNvCxnSpPr/>
          <p:nvPr/>
        </p:nvCxnSpPr>
        <p:spPr>
          <a:xfrm>
            <a:off x="11481447" y="404662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51363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12192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719667" y="871538"/>
            <a:ext cx="1094528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912284" y="3765550"/>
            <a:ext cx="10369549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814917" y="836614"/>
            <a:ext cx="1094528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166544"/>
              </p:ext>
            </p:extLst>
          </p:nvPr>
        </p:nvGraphicFramePr>
        <p:xfrm>
          <a:off x="1009292" y="1837423"/>
          <a:ext cx="9031856" cy="3364310"/>
        </p:xfrm>
        <a:graphic>
          <a:graphicData uri="http://schemas.openxmlformats.org/drawingml/2006/table">
            <a:tbl>
              <a:tblPr/>
              <a:tblGrid>
                <a:gridCol w="3208706"/>
                <a:gridCol w="906598"/>
                <a:gridCol w="1848066"/>
                <a:gridCol w="1647568"/>
                <a:gridCol w="1420918"/>
              </a:tblGrid>
              <a:tr h="7209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Наличие подразделений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– 0, есть - 1)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подразделений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выездов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Амбулатории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Стоматологические кабинеты 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Флюорографические установки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Клинико-диагностические лаборатории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Врачебные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ФАПы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Фельдшерские пункты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Маммографические установки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комплексы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37" marR="78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77857" name="Rectangle 1"/>
          <p:cNvSpPr>
            <a:spLocks noChangeArrowheads="1"/>
          </p:cNvSpPr>
          <p:nvPr/>
        </p:nvSpPr>
        <p:spPr bwMode="auto">
          <a:xfrm>
            <a:off x="1000665" y="773571"/>
            <a:ext cx="904911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3. Передвижные подразделения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таблицу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1003 добавлены строка и графы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8976</TotalTime>
  <Words>10727</Words>
  <Application>Microsoft Office PowerPoint</Application>
  <PresentationFormat>Произвольный</PresentationFormat>
  <Paragraphs>4647</Paragraphs>
  <Slides>84</Slides>
  <Notes>24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84</vt:i4>
      </vt:variant>
    </vt:vector>
  </HeadingPairs>
  <TitlesOfParts>
    <vt:vector size="88" baseType="lpstr">
      <vt:lpstr>Грань</vt:lpstr>
      <vt:lpstr>1_Тема Office</vt:lpstr>
      <vt:lpstr>Тема Office</vt:lpstr>
      <vt:lpstr>Лист</vt:lpstr>
      <vt:lpstr>Форма федерального статистического наблюдения №30 «Сведения о медицинской организации» </vt:lpstr>
      <vt:lpstr>Презентация PowerPoint</vt:lpstr>
      <vt:lpstr>Рекомендуемые НПА</vt:lpstr>
      <vt:lpstr>Рекомендуемые НПА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к составлению ФФСН № 30</vt:lpstr>
      <vt:lpstr>Требования к составлению ФФСН № 30</vt:lpstr>
      <vt:lpstr>Анализ данных ФРМР и ФФСН № 30</vt:lpstr>
      <vt:lpstr>Таблица 1107</vt:lpstr>
      <vt:lpstr>  </vt:lpstr>
      <vt:lpstr>Работа врачей медицинской организации в амбулаторных условиях</vt:lpstr>
      <vt:lpstr>Число врачебных посещений в поликлинике и на дому ( без зубных )  на 1000 населения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Снижение и рост числа посещений и заболеваемости за 2017 год</vt:lpstr>
      <vt:lpstr>Презентация PowerPoint</vt:lpstr>
      <vt:lpstr>Кратность посещений по поводу одного заболевания</vt:lpstr>
      <vt:lpstr>Работа стоматологического кабинета </vt:lpstr>
      <vt:lpstr>Презентация PowerPoint</vt:lpstr>
      <vt:lpstr>Презентация PowerPoint</vt:lpstr>
      <vt:lpstr>Пациенты умершие на дому </vt:lpstr>
      <vt:lpstr>Профилактические осмотры и диспансеризация, проведенные медицинской организацией *</vt:lpstr>
      <vt:lpstr>Распределение детей и школьников по группам здоровья в 2017 году</vt:lpstr>
      <vt:lpstr>Обязательные предварительные и периодические осмотры, проведенные  медицинской организацией ( из таблицы 2510)</vt:lpstr>
      <vt:lpstr>Таблица 2600 </vt:lpstr>
      <vt:lpstr>  </vt:lpstr>
      <vt:lpstr>  </vt:lpstr>
      <vt:lpstr>Презентация PowerPoint</vt:lpstr>
      <vt:lpstr>Презентация PowerPoint</vt:lpstr>
      <vt:lpstr>Презентация PowerPoint</vt:lpstr>
      <vt:lpstr>Сведения о деятельности бригад скорой медицинской помощи  </vt:lpstr>
      <vt:lpstr>Работа станции (отделения) скорой медицинской помощи  за январь-ноябрь 2018г.</vt:lpstr>
      <vt:lpstr>Показатели работы скорой медицинской помощи в 2017 году</vt:lpstr>
      <vt:lpstr>Презентация PowerPoint</vt:lpstr>
      <vt:lpstr>Оснащение станции (отделения) скорой медицинской помощи </vt:lpstr>
      <vt:lpstr>Презентация PowerPoint</vt:lpstr>
      <vt:lpstr>Презентация PowerPoint</vt:lpstr>
      <vt:lpstr>Презентация PowerPoint</vt:lpstr>
      <vt:lpstr>Показатель работы койки за год должен быть равен 333 дням  (Государственная программа «Развитие здравоохранения Липецкой области»).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коек сестринского ухода за 11 мес. 2018г.</vt:lpstr>
      <vt:lpstr>Сопоставление  ФФСН №30 т.3100 и т.1100 за 9 месяцев 2018 года</vt:lpstr>
      <vt:lpstr>Сопоставление данных ФФСН №30 и ФФСН №14</vt:lpstr>
      <vt:lpstr>Презентация PowerPoint</vt:lpstr>
      <vt:lpstr>        РАЗДЕЛ V.  Работа лечебно-вспомогательных отделений (кабинетов)  РАЗДЕЛ VI.  Работа диагностических отделений (кабинетов)</vt:lpstr>
      <vt:lpstr>Презентация PowerPoint</vt:lpstr>
      <vt:lpstr>Деятельность физиотерапевтического отделения (кабинета) </vt:lpstr>
      <vt:lpstr>Таблица 5100 </vt:lpstr>
      <vt:lpstr>Рентгенологические профилактические (скрининговые) обследования</vt:lpstr>
      <vt:lpstr>Деятельность эндоскопических отделений (кабинетов)</vt:lpstr>
      <vt:lpstr>Презентация PowerPoint</vt:lpstr>
      <vt:lpstr>Деятельность рентгенологического отделения (кабинета) в 2017 году</vt:lpstr>
      <vt:lpstr>Деятельность лаборатории в 2017 году</vt:lpstr>
      <vt:lpstr>Деятельность физиотерапевтического отделения (кабинета)</vt:lpstr>
      <vt:lpstr>ГУЗ «Воловская РБ»</vt:lpstr>
      <vt:lpstr>  Деятельность патолого-анатомического бюро (отделения)   </vt:lpstr>
      <vt:lpstr>19.1. Прижизненные патолого-анатомические исследования биопсийного  (операционного) материала         </vt:lpstr>
      <vt:lpstr>Презентация PowerPoint</vt:lpstr>
      <vt:lpstr>Деятельность лаборатории (т.5300, 5301),оснащение лабораторным оборудованием (т.5302)</vt:lpstr>
      <vt:lpstr>       РАЗДЕЛ VII.  Оснащенность компьютерным оборудованием   Для сдачи данного раздела необходимо направлять специалиста в области информационных технологий. </vt:lpstr>
      <vt:lpstr>Оснащенность компьютерным оборудованием</vt:lpstr>
      <vt:lpstr>Таблица 7002 (новая) </vt:lpstr>
      <vt:lpstr>Таблица 7003 (новая)</vt:lpstr>
      <vt:lpstr>Сведения о применении телемедицинских технологий при оказании медицинской помощи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Шиблаков Иван Петрович</dc:creator>
  <cp:lastModifiedBy>RePack by Diakov</cp:lastModifiedBy>
  <cp:revision>1021</cp:revision>
  <cp:lastPrinted>1601-01-01T00:00:00Z</cp:lastPrinted>
  <dcterms:created xsi:type="dcterms:W3CDTF">2013-09-18T03:44:48Z</dcterms:created>
  <dcterms:modified xsi:type="dcterms:W3CDTF">2018-12-17T05:57:16Z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