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62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7581F75-7841-4C84-99DE-57777C78442A}">
          <p14:sldIdLst>
            <p14:sldId id="256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8398" autoAdjust="0"/>
  </p:normalViewPr>
  <p:slideViewPr>
    <p:cSldViewPr snapToGrid="0" showGuides="1">
      <p:cViewPr>
        <p:scale>
          <a:sx n="93" d="100"/>
          <a:sy n="93" d="100"/>
        </p:scale>
        <p:origin x="-1206" y="-5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78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E1FB8-0777-4C49-B54B-3B568B74AC73}" type="datetimeFigureOut">
              <a:rPr lang="ru-RU" smtClean="0"/>
              <a:t>05.12.2018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EC8D9-7A75-49C0-A11A-42B846D04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047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8E583-CDDE-4A16-88BB-C3EB6E637A39}" type="datetime1">
              <a:rPr lang="ru-RU" smtClean="0"/>
              <a:t>05.12.2018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D3344-CF1B-472A-9725-D8186FC317C4}" type="datetime1">
              <a:rPr lang="ru-RU" smtClean="0"/>
              <a:t>05.12.2018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8052-B817-46D0-AACE-3F6CE0D5BC2D}" type="datetime1">
              <a:rPr lang="ru-RU" smtClean="0"/>
              <a:t>05.12.2018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709E-6AA3-4624-B121-3A56261546E6}" type="datetime1">
              <a:rPr lang="ru-RU" smtClean="0"/>
              <a:t>05.12.2018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883F-F196-4104-AF8C-A3077D3954BC}" type="datetime1">
              <a:rPr lang="ru-RU" smtClean="0"/>
              <a:t>05.12.2018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0A024-D22C-49F7-82F7-3272631AD59B}" type="datetime1">
              <a:rPr lang="ru-RU" smtClean="0"/>
              <a:t>05.12.2018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F8CBC-BD77-4396-A891-ACDBE0281E36}" type="datetime1">
              <a:rPr lang="ru-RU" smtClean="0"/>
              <a:t>05.12.2018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9FBBC-796F-4441-AA85-10F65632BF2C}" type="datetime1">
              <a:rPr lang="ru-RU" smtClean="0"/>
              <a:t>05.12.2018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11FB1-0A1C-428F-A22D-40AE33CA222C}" type="datetime1">
              <a:rPr lang="ru-RU" smtClean="0"/>
              <a:t>05.12.2018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A4229-34B6-4181-A6E6-7E750244A5AE}" type="datetime1">
              <a:rPr lang="ru-RU" smtClean="0"/>
              <a:t>05.12.2018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70EAB-3532-472B-AB78-B63E5A2EEBAE}" type="datetime1">
              <a:rPr lang="ru-RU" smtClean="0"/>
              <a:t>05.12.2018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91C2A-45F4-41A5-BC3E-8F6B4626612F}" type="datetime1">
              <a:rPr lang="ru-RU" smtClean="0"/>
              <a:t>05.12.2018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1BF47-A83A-44D7-B2C9-583FEEB6B82A}" type="datetime1">
              <a:rPr lang="ru-RU" smtClean="0"/>
              <a:t>05.12.2018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DA575-16DB-4C82-BE91-03A4ABA659FC}" type="datetime1">
              <a:rPr lang="ru-RU" smtClean="0"/>
              <a:t>05.12.2018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BB72-B57C-4153-B9D7-1C31CD3D1DF1}" type="datetime1">
              <a:rPr lang="ru-RU" smtClean="0"/>
              <a:t>05.12.2018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C6B47-7678-4EE0-AF31-351C3CC8D286}" type="datetime1">
              <a:rPr lang="ru-RU" smtClean="0"/>
              <a:t>05.12.2018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073C9-31C1-40C1-92D9-848E310A6145}" type="datetime1">
              <a:rPr lang="ru-RU" smtClean="0"/>
              <a:t>05.12.2018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7594" y="1991841"/>
            <a:ext cx="7766936" cy="1646302"/>
          </a:xfrm>
        </p:spPr>
        <p:txBody>
          <a:bodyPr/>
          <a:lstStyle/>
          <a:p>
            <a:pPr algn="ctr"/>
            <a: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ФФСН № 16-ВН </a:t>
            </a:r>
            <a:b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</a:t>
            </a:r>
            <a: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причинах временной нетрудоспособности»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631699" y="370944"/>
            <a:ext cx="1743369" cy="1277153"/>
            <a:chOff x="999829" y="3274142"/>
            <a:chExt cx="3562339" cy="330524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47704" y="6111176"/>
            <a:ext cx="782163" cy="339661"/>
          </a:xfrm>
        </p:spPr>
        <p:txBody>
          <a:bodyPr/>
          <a:lstStyle/>
          <a:p>
            <a:fld id="{97EB1876-BBF9-4D7E-BC8D-B06C72D87234}" type="slidenum">
              <a:rPr lang="ru-RU" smtClean="0">
                <a:solidFill>
                  <a:schemeClr val="bg2">
                    <a:lumMod val="50000"/>
                  </a:schemeClr>
                </a:solidFill>
              </a:rPr>
              <a:pPr/>
              <a:t>1</a:t>
            </a:fld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9978811" y="5205462"/>
            <a:ext cx="1743369" cy="1277153"/>
            <a:chOff x="999829" y="3274142"/>
            <a:chExt cx="3562339" cy="330524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987969"/>
              </p:ext>
            </p:extLst>
          </p:nvPr>
        </p:nvGraphicFramePr>
        <p:xfrm>
          <a:off x="647234" y="1152726"/>
          <a:ext cx="8596315" cy="49113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5986"/>
                <a:gridCol w="815725"/>
                <a:gridCol w="390705"/>
                <a:gridCol w="441788"/>
                <a:gridCol w="842481"/>
                <a:gridCol w="780836"/>
                <a:gridCol w="380144"/>
                <a:gridCol w="349321"/>
                <a:gridCol w="369870"/>
                <a:gridCol w="349321"/>
                <a:gridCol w="380144"/>
                <a:gridCol w="380144"/>
                <a:gridCol w="380144"/>
                <a:gridCol w="328773"/>
                <a:gridCol w="318499"/>
                <a:gridCol w="582434"/>
              </a:tblGrid>
              <a:tr h="260407">
                <a:tc row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Причина нетрудоспособности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Шифр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МКБ Х пересмотра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000" dirty="0" err="1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</a:t>
                      </a:r>
                      <a:r>
                        <a:rPr lang="en-US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000" dirty="0" err="1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дней</a:t>
                      </a: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временной </a:t>
                      </a:r>
                      <a:r>
                        <a:rPr lang="ru-RU" sz="1000" dirty="0" err="1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нетрудоспо-собности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случаев временной </a:t>
                      </a:r>
                      <a:r>
                        <a:rPr lang="ru-RU" sz="1000" dirty="0" err="1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нетрудоспо-собности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по возрастам (лет)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15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15-19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20-24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25-29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30-34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35-39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40-44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45-49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50-54</a:t>
                      </a:r>
                      <a:endParaRPr lang="ru-RU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55-59</a:t>
                      </a:r>
                      <a:endParaRPr lang="ru-RU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лет и старше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386">
                <a:tc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5987">
                <a:tc>
                  <a:txBody>
                    <a:bodyPr/>
                    <a:lstStyle/>
                    <a:p>
                      <a:pPr marL="111760"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Беременность, роды и послеродовой период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O00-O99</a:t>
                      </a:r>
                      <a:endParaRPr lang="ru-RU" sz="1000" b="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9802">
                <a:tc rowSpan="2">
                  <a:txBody>
                    <a:bodyPr/>
                    <a:lstStyle/>
                    <a:p>
                      <a:pPr marL="1117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Травмы, отравления и некоторые другие последствия воздействия внешних причин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S00-T98</a:t>
                      </a:r>
                      <a:endParaRPr lang="ru-RU" sz="1000" b="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48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14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49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7127">
                <a:tc rowSpan="2">
                  <a:txBody>
                    <a:bodyPr/>
                    <a:lstStyle/>
                    <a:p>
                      <a:pPr marL="11176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Всего по заболеваниям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(стр. 01-</a:t>
                      </a:r>
                      <a:r>
                        <a:rPr lang="en-US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48</a:t>
                      </a: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) (стр. 02-</a:t>
                      </a:r>
                      <a:r>
                        <a:rPr lang="en-US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49</a:t>
                      </a: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50</a:t>
                      </a:r>
                      <a:endParaRPr lang="ru-RU" sz="1000" b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b="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96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51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b="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8441">
                <a:tc>
                  <a:txBody>
                    <a:bodyPr/>
                    <a:lstStyle/>
                    <a:p>
                      <a:pPr marL="11176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из них:</a:t>
                      </a:r>
                    </a:p>
                    <a:p>
                      <a:pPr marL="11176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аборты (из стр. 45)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O03-O0</a:t>
                      </a:r>
                      <a:r>
                        <a:rPr lang="ru-RU" sz="100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8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52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8441">
                <a:tc>
                  <a:txBody>
                    <a:bodyPr/>
                    <a:lstStyle/>
                    <a:p>
                      <a:pPr marL="11176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…….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8441">
                <a:tc rowSpan="2">
                  <a:txBody>
                    <a:bodyPr/>
                    <a:lstStyle/>
                    <a:p>
                      <a:pPr marL="11176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ИТОГО</a:t>
                      </a:r>
                    </a:p>
                    <a:p>
                      <a:pPr marL="11176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ПО ВСЕМ  ПРИЧИНАМ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59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b="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84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b="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8441">
                <a:tc>
                  <a:txBody>
                    <a:bodyPr/>
                    <a:lstStyle/>
                    <a:p>
                      <a:pPr marL="11176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Отпуск по беременности и родам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61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/>
                          <a:ea typeface="Times New Roman" panose="02020603050405020304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54634" marR="5463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863083" y="3195557"/>
            <a:ext cx="6246687" cy="623843"/>
          </a:xfrm>
          <a:prstGeom prst="rect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случаев беременности и родов у женщин старше 50 лет, необходимо представить копию истории родов!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8189140" y="2681555"/>
            <a:ext cx="8092" cy="514004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8587673" y="2681555"/>
            <a:ext cx="14161" cy="514002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8990251" y="2681555"/>
            <a:ext cx="0" cy="514004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4767209" y="5196155"/>
            <a:ext cx="4602822" cy="806521"/>
          </a:xfrm>
          <a:prstGeom prst="rect">
            <a:avLst/>
          </a:prstGeom>
          <a:solidFill>
            <a:schemeClr val="bg2">
              <a:lumMod val="75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длительность больничного листа по беременности и родам составляет 140 дней, все отклонения принимаются с объяснительной.</a:t>
            </a:r>
            <a:endParaRPr lang="ru-RU" sz="1600" b="1" dirty="0">
              <a:solidFill>
                <a:schemeClr val="tx1"/>
              </a:solidFill>
            </a:endParaRPr>
          </a:p>
          <a:p>
            <a:pPr algn="ctr"/>
            <a:endParaRPr lang="ru-RU" b="1" dirty="0"/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3729519" y="5599416"/>
            <a:ext cx="1037690" cy="297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312917" cy="520557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1000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88818" y="6230954"/>
            <a:ext cx="768197" cy="251661"/>
          </a:xfrm>
        </p:spPr>
        <p:txBody>
          <a:bodyPr/>
          <a:lstStyle/>
          <a:p>
            <a:fld id="{97EB1876-BBF9-4D7E-BC8D-B06C72D87234}" type="slidenum">
              <a:rPr lang="ru-RU" smtClean="0">
                <a:solidFill>
                  <a:schemeClr val="bg2">
                    <a:lumMod val="50000"/>
                  </a:schemeClr>
                </a:solidFill>
              </a:rPr>
              <a:pPr/>
              <a:t>2</a:t>
            </a:fld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123</TotalTime>
  <Words>177</Words>
  <Application>Microsoft Office PowerPoint</Application>
  <PresentationFormat>Произвольный</PresentationFormat>
  <Paragraphs>178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Грань</vt:lpstr>
      <vt:lpstr>ФФСН № 16-ВН  «Сведения о причинах временной нетрудоспособности»</vt:lpstr>
      <vt:lpstr>Таблица 1000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Shcheglov</dc:creator>
  <cp:lastModifiedBy>RePack by Diakov</cp:lastModifiedBy>
  <cp:revision>46</cp:revision>
  <cp:lastPrinted>2017-11-22T10:14:26Z</cp:lastPrinted>
  <dcterms:created xsi:type="dcterms:W3CDTF">2015-12-14T10:54:00Z</dcterms:created>
  <dcterms:modified xsi:type="dcterms:W3CDTF">2018-12-05T08:36:52Z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1049-10.1.0.5795</vt:lpwstr>
  </property>
</Properties>
</file>