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81" r:id="rId1"/>
  </p:sldMasterIdLst>
  <p:notesMasterIdLst>
    <p:notesMasterId r:id="rId9"/>
  </p:notesMasterIdLst>
  <p:sldIdLst>
    <p:sldId id="925" r:id="rId2"/>
    <p:sldId id="926" r:id="rId3"/>
    <p:sldId id="927" r:id="rId4"/>
    <p:sldId id="928" r:id="rId5"/>
    <p:sldId id="929" r:id="rId6"/>
    <p:sldId id="930" r:id="rId7"/>
    <p:sldId id="931" r:id="rId8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FF"/>
    <a:srgbClr val="8744AC"/>
    <a:srgbClr val="140AE0"/>
    <a:srgbClr val="CCCCFF"/>
    <a:srgbClr val="CCFF33"/>
    <a:srgbClr val="CC0066"/>
    <a:srgbClr val="FF9933"/>
    <a:srgbClr val="990033"/>
    <a:srgbClr val="FFCC66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59" autoAdjust="0"/>
    <p:restoredTop sz="93705" autoAdjust="0"/>
  </p:normalViewPr>
  <p:slideViewPr>
    <p:cSldViewPr>
      <p:cViewPr>
        <p:scale>
          <a:sx n="100" d="100"/>
          <a:sy n="100" d="100"/>
        </p:scale>
        <p:origin x="-1038" y="-29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53" y="31872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3A0D0DC4-3897-44E8-B166-BBD0285C79BD}" type="datetimeFigureOut">
              <a:rPr lang="ru-RU"/>
              <a:pPr>
                <a:defRPr/>
              </a:pPr>
              <a:t>14.12.2018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DD4FE1A5-C41B-477A-A0C5-59F1D97DE0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16441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D0B59A-16A6-4064-AE37-5BCF53DD0D29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98104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7C4CF9-D837-4125-8AD8-C72947461B3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6146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0757A0-B4A7-4484-99AE-EE4FC03C6A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7370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0757A0-B4A7-4484-99AE-EE4FC03C6A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626899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0757A0-B4A7-4484-99AE-EE4FC03C6A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85488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0757A0-B4A7-4484-99AE-EE4FC03C6A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577751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0757A0-B4A7-4484-99AE-EE4FC03C6A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5144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83F393-83FD-402B-B04B-00AF15E3F50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2277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03B10A-5117-4B5D-BEEC-D537DE14719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7941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BDA647-2EF5-40A4-9449-209029B32C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5424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8C03F3-70AA-4DD8-9BE4-6FE679A084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8656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45AB6C-AAF7-4FD7-9A5D-C5C97F6730D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3325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0FC8DC-B3AD-4284-A909-87D0D6EEFFC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4696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8EE954-D48D-4CFA-9ACE-DF52F8ED1AD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251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0681FD-9B71-492C-B812-5E31F14ED25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3745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131F4C-F334-4B0B-B941-FFB973C8597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523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351C2E-58A1-42CF-88A4-CAB17B4E27F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32966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490757A0-B4A7-4484-99AE-EE4FC03C6A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6149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82" r:id="rId1"/>
    <p:sldLayoutId id="2147484183" r:id="rId2"/>
    <p:sldLayoutId id="2147484184" r:id="rId3"/>
    <p:sldLayoutId id="2147484185" r:id="rId4"/>
    <p:sldLayoutId id="2147484186" r:id="rId5"/>
    <p:sldLayoutId id="2147484187" r:id="rId6"/>
    <p:sldLayoutId id="2147484188" r:id="rId7"/>
    <p:sldLayoutId id="2147484189" r:id="rId8"/>
    <p:sldLayoutId id="2147484190" r:id="rId9"/>
    <p:sldLayoutId id="2147484191" r:id="rId10"/>
    <p:sldLayoutId id="2147484192" r:id="rId11"/>
    <p:sldLayoutId id="2147484193" r:id="rId12"/>
    <p:sldLayoutId id="2147484194" r:id="rId13"/>
    <p:sldLayoutId id="2147484195" r:id="rId14"/>
    <p:sldLayoutId id="2147484196" r:id="rId15"/>
    <p:sldLayoutId id="214748419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87488" y="1308735"/>
            <a:ext cx="7626667" cy="3107690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ФФСН № 57 </a:t>
            </a:r>
            <a:br>
              <a:rPr lang="ru-RU" sz="3600" b="1" dirty="0" smtClean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r>
              <a:rPr lang="ru-RU" sz="3600" b="1" dirty="0" smtClean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«Сведения о травмах, отравлениях и некоторых других последствиях воздействия внешних причин»</a:t>
            </a:r>
            <a:r>
              <a:rPr lang="ru-RU" sz="1400" b="1" dirty="0" smtClean="0">
                <a:solidFill>
                  <a:schemeClr val="accent1"/>
                </a:solidFill>
                <a:effectLst/>
                <a:latin typeface="Times New Roman" panose="02020603050405020304" pitchFamily="18" charset="0"/>
              </a:rPr>
              <a:t/>
            </a:r>
            <a:br>
              <a:rPr lang="ru-RU" sz="1400" b="1" dirty="0" smtClean="0">
                <a:solidFill>
                  <a:schemeClr val="accent1"/>
                </a:solidFill>
                <a:effectLst/>
                <a:latin typeface="Times New Roman" panose="02020603050405020304" pitchFamily="18" charset="0"/>
              </a:rPr>
            </a:br>
            <a:endParaRPr lang="ru-RU" sz="1400" b="1" dirty="0">
              <a:effectLst/>
              <a:latin typeface="Times New Roman" panose="02020603050405020304" pitchFamily="18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714696" y="30485"/>
            <a:ext cx="1743369" cy="1277153"/>
            <a:chOff x="999829" y="3274142"/>
            <a:chExt cx="3562339" cy="3305248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6" name="Прямоугольник 5"/>
            <p:cNvSpPr/>
            <p:nvPr/>
          </p:nvSpPr>
          <p:spPr>
            <a:xfrm>
              <a:off x="999829" y="5623566"/>
              <a:ext cx="3562337" cy="9558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17450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515144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Травматизм среди взрослого и детского населения</a:t>
            </a:r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1988732"/>
              </p:ext>
            </p:extLst>
          </p:nvPr>
        </p:nvGraphicFramePr>
        <p:xfrm>
          <a:off x="695400" y="1628800"/>
          <a:ext cx="8928992" cy="14721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48899"/>
                <a:gridCol w="1659613"/>
                <a:gridCol w="1440160"/>
                <a:gridCol w="1584176"/>
                <a:gridCol w="1296144"/>
              </a:tblGrid>
              <a:tr h="486912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 на 1000 детского населения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 на 1000 взрослого населения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3456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 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 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34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Российская Федерация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114,5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112,2</a:t>
                      </a: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82,7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82,0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34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Центральный федеральный округ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129,3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125,4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76,5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75,5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34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Липецкая область 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153,7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159,2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94,4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93,0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grpSp>
        <p:nvGrpSpPr>
          <p:cNvPr id="5" name="Группа 4"/>
          <p:cNvGrpSpPr/>
          <p:nvPr/>
        </p:nvGrpSpPr>
        <p:grpSpPr>
          <a:xfrm>
            <a:off x="10413399" y="5209117"/>
            <a:ext cx="1743369" cy="1307931"/>
            <a:chOff x="999829" y="3274142"/>
            <a:chExt cx="3562339" cy="3384901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7" name="Прямоугольник 6"/>
            <p:cNvSpPr/>
            <p:nvPr/>
          </p:nvSpPr>
          <p:spPr>
            <a:xfrm>
              <a:off x="999829" y="5623566"/>
              <a:ext cx="3562337" cy="103547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0675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59160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Травмы по характеру и соответствующие им внешние причины у детей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0-17 лет включительно)</a:t>
            </a:r>
            <a:b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ru-RU" sz="18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088444" y="1094961"/>
            <a:ext cx="1815547" cy="38100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838200" indent="-838200"/>
            <a:r>
              <a:rPr lang="ru-RU" altLang="ru-RU" sz="1800" b="1" dirty="0" smtClean="0">
                <a:solidFill>
                  <a:schemeClr val="tx1"/>
                </a:solidFill>
                <a:latin typeface="Times New Roman" pitchFamily="18" charset="0"/>
              </a:rPr>
              <a:t>   </a:t>
            </a:r>
            <a:r>
              <a:rPr lang="ru-RU" altLang="ru-RU" sz="1800" b="1" dirty="0" smtClean="0">
                <a:latin typeface="Times New Roman" pitchFamily="18" charset="0"/>
              </a:rPr>
              <a:t>Таблица 1000</a:t>
            </a:r>
            <a:endParaRPr lang="ru-RU" altLang="ru-RU" sz="1800" dirty="0" smtClean="0">
              <a:latin typeface="Times New Roman" pitchFamily="18" charset="0"/>
            </a:endParaRPr>
          </a:p>
        </p:txBody>
      </p:sp>
      <p:graphicFrame>
        <p:nvGraphicFramePr>
          <p:cNvPr id="6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40405862"/>
              </p:ext>
            </p:extLst>
          </p:nvPr>
        </p:nvGraphicFramePr>
        <p:xfrm>
          <a:off x="1199456" y="1475961"/>
          <a:ext cx="7560840" cy="36360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14921"/>
                <a:gridCol w="791502"/>
                <a:gridCol w="517913"/>
                <a:gridCol w="769109"/>
                <a:gridCol w="693396"/>
                <a:gridCol w="1285360"/>
                <a:gridCol w="938384"/>
                <a:gridCol w="850255"/>
              </a:tblGrid>
              <a:tr h="393290"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Травмы, отравления и некоторые другие последствия воздействия внешних причин 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(Класс XIX МКБ-10)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4018" marR="6401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по             МКБ-10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4018" marR="6401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стро-ки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4018" marR="6401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Внешние причины заболеваемости и смертности </a:t>
                      </a:r>
                      <a:endParaRPr lang="ru-RU" sz="1200" b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 ХХ МКБ-10)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4018" marR="6401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4018" marR="6401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00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Внешние причины заболеваемости и смертности, всего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4018" marR="6401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Преднамеренное 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самоповреждение (X60-X84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4018" marR="6401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Нападение 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4018" marR="6401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03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4018" marR="6401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4018" marR="6401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них: 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4018" marR="6401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35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наркотиками</a:t>
                      </a:r>
                    </a:p>
                  </a:txBody>
                  <a:tcPr marL="64018" marR="6401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алкоголем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4018" marR="6401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78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V01-Y98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4018" marR="6401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X60-X84</a:t>
                      </a:r>
                      <a:endParaRPr lang="ru-RU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4018" marR="6401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X62</a:t>
                      </a:r>
                      <a:endParaRPr lang="ru-RU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4018" marR="6401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X65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4018" marR="6401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X85-Y09</a:t>
                      </a:r>
                      <a:endParaRPr lang="ru-RU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4018" marR="6401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78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4018" marR="6401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4018" marR="6401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4018" marR="6401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4018" marR="6401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4018" marR="6401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4018" marR="6401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4018" marR="6401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4018" marR="6401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783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Всего, из них: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4018" marR="6401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S00-T98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4018" marR="6401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4018" marR="6401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4018" marR="6401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4018" marR="6401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4018" marR="6401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4018" marR="6401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335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4018" marR="6401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17837">
                <a:tc>
                  <a:txBody>
                    <a:bodyPr/>
                    <a:lstStyle/>
                    <a:p>
                      <a:pPr indent="114300" algn="l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травма 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глаза и глазницы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>
                          <a:effectLst/>
                          <a:latin typeface="Times New Roman"/>
                          <a:ea typeface="Times New Roman"/>
                        </a:rPr>
                        <a:t>S05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dirty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2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812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4018" marR="6401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4018" marR="6401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4018" marR="6401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4018" marR="6401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4018" marR="6401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7837">
                <a:tc>
                  <a:txBody>
                    <a:bodyPr/>
                    <a:lstStyle/>
                    <a:p>
                      <a:pPr indent="114935" algn="l">
                        <a:spcAft>
                          <a:spcPts val="0"/>
                        </a:spcAft>
                      </a:pPr>
                      <a:r>
                        <a:rPr lang="ru-RU" sz="1200" b="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трaвмы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неуточненной 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части 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туловища, 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конечности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или 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области тела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Т08-Т14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31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968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4018" marR="6401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4018" marR="6401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4018" marR="6401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4018" marR="6401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Rectangle 276"/>
          <p:cNvSpPr>
            <a:spLocks noChangeArrowheads="1"/>
          </p:cNvSpPr>
          <p:nvPr/>
        </p:nvSpPr>
        <p:spPr bwMode="auto">
          <a:xfrm>
            <a:off x="8939630" y="2971800"/>
            <a:ext cx="3002384" cy="1541731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xtLst/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buNone/>
            </a:pPr>
            <a:r>
              <a:rPr lang="ru-RU" altLang="ru-RU" sz="1600" b="1" dirty="0" smtClean="0">
                <a:solidFill>
                  <a:srgbClr val="FF0000"/>
                </a:solidFill>
                <a:latin typeface="Times New Roman" pitchFamily="18" charset="0"/>
              </a:rPr>
              <a:t>РАСШИФРОВАТЬ!!!</a:t>
            </a:r>
          </a:p>
          <a:p>
            <a:pPr algn="ctr">
              <a:buNone/>
            </a:pPr>
            <a:r>
              <a:rPr lang="ru-RU" altLang="ru-RU" sz="1600" b="1" dirty="0" smtClean="0">
                <a:latin typeface="Times New Roman" pitchFamily="18" charset="0"/>
              </a:rPr>
              <a:t>Травмы</a:t>
            </a:r>
            <a:r>
              <a:rPr lang="ru-RU" altLang="ru-RU" sz="1600" b="1" dirty="0" smtClean="0">
                <a:latin typeface="Times New Roman" pitchFamily="18" charset="0"/>
              </a:rPr>
              <a:t>…  </a:t>
            </a:r>
            <a:r>
              <a:rPr lang="ru-RU" altLang="ru-RU" sz="1600" b="1" dirty="0">
                <a:latin typeface="Times New Roman" pitchFamily="18" charset="0"/>
              </a:rPr>
              <a:t>в результате </a:t>
            </a:r>
            <a:r>
              <a:rPr lang="ru-RU" altLang="ru-RU" sz="1600" b="1" dirty="0" smtClean="0">
                <a:latin typeface="Times New Roman" pitchFamily="18" charset="0"/>
              </a:rPr>
              <a:t>нападения на 1000 детей- 1,6  ( в 2016 г.-1,3, </a:t>
            </a:r>
          </a:p>
          <a:p>
            <a:pPr algn="ctr">
              <a:buNone/>
            </a:pPr>
            <a:r>
              <a:rPr lang="ru-RU" altLang="ru-RU" sz="1600" b="1" dirty="0" smtClean="0">
                <a:latin typeface="Times New Roman" pitchFamily="18" charset="0"/>
              </a:rPr>
              <a:t>по Российской Федерации-0,4)</a:t>
            </a:r>
            <a:endParaRPr lang="ru-RU" altLang="ru-RU" sz="1600" b="1" dirty="0">
              <a:latin typeface="Times New Roman" pitchFamily="18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7495278" y="4038600"/>
            <a:ext cx="810522" cy="1824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276"/>
          <p:cNvSpPr>
            <a:spLocks noChangeArrowheads="1"/>
          </p:cNvSpPr>
          <p:nvPr/>
        </p:nvSpPr>
        <p:spPr bwMode="auto">
          <a:xfrm>
            <a:off x="3359696" y="5149548"/>
            <a:ext cx="3002384" cy="13675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xtLst/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buNone/>
            </a:pPr>
            <a:r>
              <a:rPr lang="ru-RU" altLang="ru-RU" sz="1600" b="1" dirty="0" smtClean="0">
                <a:solidFill>
                  <a:srgbClr val="FF0000"/>
                </a:solidFill>
                <a:latin typeface="Times New Roman" pitchFamily="18" charset="0"/>
              </a:rPr>
              <a:t>РАСШИФРОВАТЬ!!!</a:t>
            </a:r>
          </a:p>
          <a:p>
            <a:pPr algn="ctr">
              <a:buNone/>
            </a:pPr>
            <a:r>
              <a:rPr lang="ru-RU" altLang="ru-RU" sz="1600" b="1" dirty="0" smtClean="0">
                <a:latin typeface="Times New Roman" pitchFamily="18" charset="0"/>
              </a:rPr>
              <a:t>Травмы </a:t>
            </a:r>
            <a:r>
              <a:rPr lang="ru-RU" altLang="ru-RU" sz="1600" b="1" dirty="0" smtClean="0">
                <a:latin typeface="Times New Roman" pitchFamily="18" charset="0"/>
              </a:rPr>
              <a:t>неуточненной части туловища … на 1000 детей- 4,5  ( в 2016 г.-1,7, </a:t>
            </a:r>
          </a:p>
          <a:p>
            <a:pPr algn="ctr">
              <a:buNone/>
            </a:pPr>
            <a:r>
              <a:rPr lang="ru-RU" altLang="ru-RU" sz="1600" b="1" dirty="0" smtClean="0">
                <a:latin typeface="Times New Roman" pitchFamily="18" charset="0"/>
              </a:rPr>
              <a:t>по Российской Федерации-2,1)</a:t>
            </a:r>
            <a:endParaRPr lang="ru-RU" altLang="ru-RU" sz="1600" b="1" dirty="0">
              <a:latin typeface="Times New Roman" pitchFamily="18" charset="0"/>
            </a:endParaRPr>
          </a:p>
        </p:txBody>
      </p:sp>
      <p:sp>
        <p:nvSpPr>
          <p:cNvPr id="11" name="Rectangle 276"/>
          <p:cNvSpPr>
            <a:spLocks noChangeArrowheads="1"/>
          </p:cNvSpPr>
          <p:nvPr/>
        </p:nvSpPr>
        <p:spPr bwMode="auto">
          <a:xfrm>
            <a:off x="7375693" y="4628642"/>
            <a:ext cx="3002384" cy="1160951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xtLst/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buNone/>
            </a:pPr>
            <a:r>
              <a:rPr lang="ru-RU" altLang="ru-RU" sz="1600" b="1" dirty="0" smtClean="0">
                <a:latin typeface="Times New Roman" pitchFamily="18" charset="0"/>
              </a:rPr>
              <a:t>Травмы глаза и глазницы на   1000 детей- 3,8</a:t>
            </a:r>
          </a:p>
          <a:p>
            <a:pPr algn="ctr">
              <a:buNone/>
            </a:pPr>
            <a:r>
              <a:rPr lang="ru-RU" altLang="ru-RU" sz="1600" b="1" dirty="0" smtClean="0">
                <a:latin typeface="Times New Roman" pitchFamily="18" charset="0"/>
              </a:rPr>
              <a:t>  ( в 2016 г.-</a:t>
            </a:r>
            <a:r>
              <a:rPr lang="ru-RU" altLang="ru-RU" sz="1600" b="1" dirty="0" smtClean="0">
                <a:latin typeface="Times New Roman" pitchFamily="18" charset="0"/>
              </a:rPr>
              <a:t>3,4 ЛО, </a:t>
            </a:r>
            <a:endParaRPr lang="ru-RU" altLang="ru-RU" sz="1600" b="1" dirty="0" smtClean="0">
              <a:latin typeface="Times New Roman" pitchFamily="18" charset="0"/>
            </a:endParaRPr>
          </a:p>
          <a:p>
            <a:pPr algn="ctr">
              <a:buNone/>
            </a:pPr>
            <a:r>
              <a:rPr lang="ru-RU" altLang="ru-RU" sz="1600" b="1" dirty="0" smtClean="0">
                <a:latin typeface="Times New Roman" pitchFamily="18" charset="0"/>
              </a:rPr>
              <a:t>по Российской Федерации-0,9)</a:t>
            </a:r>
            <a:endParaRPr lang="ru-RU" altLang="ru-RU" sz="1600" b="1" dirty="0">
              <a:latin typeface="Times New Roman" pitchFamily="18" charset="0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5029200" y="4129844"/>
            <a:ext cx="565765" cy="9765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5026332" y="4734788"/>
            <a:ext cx="688668" cy="4147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276"/>
          <p:cNvSpPr>
            <a:spLocks noChangeArrowheads="1"/>
          </p:cNvSpPr>
          <p:nvPr/>
        </p:nvSpPr>
        <p:spPr bwMode="auto">
          <a:xfrm>
            <a:off x="5594965" y="3733801"/>
            <a:ext cx="1900312" cy="894842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xtLst/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buNone/>
            </a:pPr>
            <a:r>
              <a:rPr lang="ru-RU" altLang="ru-RU" sz="1600" b="1" dirty="0" smtClean="0">
                <a:solidFill>
                  <a:srgbClr val="FF0000"/>
                </a:solidFill>
                <a:latin typeface="Times New Roman" pitchFamily="18" charset="0"/>
              </a:rPr>
              <a:t>ВНИМАНИЕ!!</a:t>
            </a:r>
            <a:r>
              <a:rPr lang="ru-RU" altLang="ru-RU" sz="1600" b="1" dirty="0" smtClean="0">
                <a:solidFill>
                  <a:srgbClr val="FF0000"/>
                </a:solidFill>
                <a:latin typeface="Times New Roman" pitchFamily="18" charset="0"/>
              </a:rPr>
              <a:t>!</a:t>
            </a:r>
          </a:p>
          <a:p>
            <a:pPr algn="ctr">
              <a:buNone/>
            </a:pPr>
            <a:r>
              <a:rPr lang="ru-RU" altLang="ru-RU" sz="1600" b="1" dirty="0" smtClean="0">
                <a:solidFill>
                  <a:srgbClr val="FF0000"/>
                </a:solidFill>
                <a:latin typeface="Times New Roman" pitchFamily="18" charset="0"/>
              </a:rPr>
              <a:t>Исключить</a:t>
            </a:r>
          </a:p>
          <a:p>
            <a:pPr algn="ctr">
              <a:buNone/>
            </a:pPr>
            <a:r>
              <a:rPr lang="ru-RU" altLang="ru-RU" sz="1600" b="1" dirty="0" smtClean="0">
                <a:solidFill>
                  <a:srgbClr val="FF0000"/>
                </a:solidFill>
                <a:latin typeface="Times New Roman" pitchFamily="18" charset="0"/>
              </a:rPr>
              <a:t>дублирование</a:t>
            </a:r>
            <a:endParaRPr lang="ru-RU" altLang="ru-RU" sz="16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10413399" y="5209117"/>
            <a:ext cx="1743369" cy="1307931"/>
            <a:chOff x="999829" y="3274142"/>
            <a:chExt cx="3562339" cy="3384901"/>
          </a:xfrm>
        </p:grpSpPr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5" name="Прямоугольник 14"/>
            <p:cNvSpPr/>
            <p:nvPr/>
          </p:nvSpPr>
          <p:spPr>
            <a:xfrm>
              <a:off x="999829" y="5623566"/>
              <a:ext cx="3562337" cy="103547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2154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Травмы  неуточненной части туловища, конечности или области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тела у детей 0-17 лет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00709740"/>
              </p:ext>
            </p:extLst>
          </p:nvPr>
        </p:nvGraphicFramePr>
        <p:xfrm>
          <a:off x="1199456" y="1274769"/>
          <a:ext cx="7632848" cy="483006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72135"/>
                <a:gridCol w="2675431"/>
                <a:gridCol w="812874"/>
                <a:gridCol w="864096"/>
                <a:gridCol w="1033047"/>
                <a:gridCol w="909684"/>
                <a:gridCol w="865581"/>
              </a:tblGrid>
              <a:tr h="207307">
                <a:tc rowSpan="2"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2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Медицинские организации</a:t>
                      </a:r>
                      <a:endParaRPr lang="ru-RU" sz="1200" dirty="0"/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Абсолютное число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457200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Динамика %</a:t>
                      </a:r>
                      <a:endParaRPr lang="ru-RU" sz="1200" dirty="0" smtClean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вес, %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76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</a:t>
                      </a:r>
                      <a:r>
                        <a:rPr lang="ru-RU" sz="12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 </a:t>
                      </a:r>
                      <a:r>
                        <a:rPr lang="ru-RU" sz="12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</a:t>
                      </a:r>
                      <a:r>
                        <a:rPr lang="ru-RU" sz="12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 </a:t>
                      </a:r>
                      <a:r>
                        <a:rPr lang="ru-RU" sz="12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7307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ГУЗ"Грязинская  МРБ"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7307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ГУЗ"Добринская МРБ"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6,4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7307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ГУЗ"Добровская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РБ"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233,3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7307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ГУЗ"Елецкая  РБ"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7307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ГУЗ"Задонская  МРБ"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7307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ГУЗ"Измалковская РБ"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-17,9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7307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ГУЗ"Краснинская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РБ"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114,3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7307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ГУЗ"Лебедянская МРБ"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-97,1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7307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ГУЗ"Липецкая РБ"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7307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ГУЗ"Становлянская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РБ"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114,3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7307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ГУЗ"Усманская  МРБ"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7307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ГУЗ"Хлевенская РБ"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-30,0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7307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ГУЗ"Чаплыгинская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РБ"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72,7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7307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ГУЗ"Елецкая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ГБ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 </a:t>
                      </a:r>
                      <a:r>
                        <a:rPr lang="ru-RU" sz="12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им.Семашко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7307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ГУЗ"Елецкая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ГДБ"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-57,1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5927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ГУЗ"Липецкая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ГБ №4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Липецк-Мед"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20,9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7307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ГУЗ"Липецкая ГБ СМП №1"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7307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ГУЗ"Липецкая ГП №7"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-41,9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7307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ГУЗ"ОДБ"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527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7307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Липецкая область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358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968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345" marR="543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5" name="Группа 4"/>
          <p:cNvGrpSpPr/>
          <p:nvPr/>
        </p:nvGrpSpPr>
        <p:grpSpPr>
          <a:xfrm>
            <a:off x="10056440" y="5157192"/>
            <a:ext cx="1743369" cy="1307931"/>
            <a:chOff x="999829" y="3274142"/>
            <a:chExt cx="3562339" cy="3384901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7" name="Прямоугольник 6"/>
            <p:cNvSpPr/>
            <p:nvPr/>
          </p:nvSpPr>
          <p:spPr>
            <a:xfrm>
              <a:off x="999829" y="5623566"/>
              <a:ext cx="3562337" cy="103547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04615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1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Травмы по характеру и соответствующие им внешние причины у взрослых  </a:t>
            </a:r>
          </a:p>
          <a:p>
            <a:pPr algn="ctr"/>
            <a:r>
              <a:rPr lang="ru-RU" sz="1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 лет и более)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271464" y="1148527"/>
            <a:ext cx="1815547" cy="38100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838200" indent="-838200"/>
            <a:r>
              <a:rPr lang="ru-RU" altLang="ru-RU" sz="1800" b="1" dirty="0" smtClean="0">
                <a:solidFill>
                  <a:schemeClr val="tx1"/>
                </a:solidFill>
                <a:latin typeface="Times New Roman" pitchFamily="18" charset="0"/>
              </a:rPr>
              <a:t>   </a:t>
            </a:r>
            <a:r>
              <a:rPr lang="ru-RU" altLang="ru-RU" sz="1800" b="1" dirty="0" smtClean="0">
                <a:latin typeface="Times New Roman" pitchFamily="18" charset="0"/>
              </a:rPr>
              <a:t>Таблица 2000</a:t>
            </a:r>
            <a:endParaRPr lang="ru-RU" altLang="ru-RU" sz="1800" dirty="0" smtClean="0">
              <a:latin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1911068"/>
              </p:ext>
            </p:extLst>
          </p:nvPr>
        </p:nvGraphicFramePr>
        <p:xfrm>
          <a:off x="767408" y="1526119"/>
          <a:ext cx="9001000" cy="39959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16224"/>
                <a:gridCol w="504056"/>
                <a:gridCol w="457495"/>
                <a:gridCol w="766641"/>
                <a:gridCol w="569358"/>
                <a:gridCol w="942810"/>
                <a:gridCol w="576064"/>
                <a:gridCol w="576064"/>
                <a:gridCol w="648072"/>
                <a:gridCol w="576064"/>
                <a:gridCol w="720080"/>
                <a:gridCol w="648072"/>
              </a:tblGrid>
              <a:tr h="170641"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Травмы, отравления и некоторые другие последствия воздействия внешних причин 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(Класс XIX МКБ-10)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по             МКБ-10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стр.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Внешние причины заболеваемости и смертности (Класс ХХ МКБ-10)</a:t>
                      </a:r>
                      <a:endParaRPr lang="ru-RU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6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Внешние причины 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заболев. и </a:t>
                      </a:r>
                      <a:r>
                        <a:rPr lang="ru-RU" sz="12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смертн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.,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Транспортные несчастные случаи          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(V01-V99)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Другие внешние причины (W00-X59)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38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них: дорожно-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трансп. 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несчастные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случаи    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них: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гр.10: 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51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случ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утопление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дыма, огня и </a:t>
                      </a:r>
                      <a:r>
                        <a:rPr lang="ru-RU" sz="12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пламе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-ни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случ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отрав-</a:t>
                      </a:r>
                      <a:r>
                        <a:rPr lang="ru-RU" sz="12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ление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наркоти-ками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алкого-лем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638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V01-Y98</a:t>
                      </a:r>
                      <a:endParaRPr lang="ru-RU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V01-V99 </a:t>
                      </a:r>
                      <a:endParaRPr lang="ru-RU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</a:t>
                      </a:r>
                      <a:endParaRPr lang="ru-RU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W00-X59</a:t>
                      </a:r>
                      <a:endParaRPr lang="ru-RU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W65-W74</a:t>
                      </a:r>
                      <a:endParaRPr lang="ru-RU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X00-X09</a:t>
                      </a:r>
                      <a:endParaRPr lang="ru-RU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X40-X49</a:t>
                      </a:r>
                      <a:endParaRPr lang="ru-RU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X42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X45</a:t>
                      </a:r>
                      <a:endParaRPr lang="ru-RU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638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238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травмы  неуточненной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части туловища, конечности или области тела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4018" marR="6401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Т08-Т14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4018" marR="6401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4018" marR="6401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1791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4018" marR="6401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23872">
                <a:tc>
                  <a:txBody>
                    <a:bodyPr/>
                    <a:lstStyle/>
                    <a:p>
                      <a:pPr indent="11493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последствия </a:t>
                      </a:r>
                      <a:r>
                        <a:rPr lang="ru-RU" sz="12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трaвм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2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отрaв-лений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других 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последствий внешних причин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Т90-Т98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651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634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Rectangle 276"/>
          <p:cNvSpPr>
            <a:spLocks noGrp="1" noChangeArrowheads="1"/>
          </p:cNvSpPr>
          <p:nvPr>
            <p:ph idx="1"/>
          </p:nvPr>
        </p:nvSpPr>
        <p:spPr bwMode="auto">
          <a:xfrm>
            <a:off x="2063552" y="5661248"/>
            <a:ext cx="6912768" cy="792088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xtLst/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buNone/>
            </a:pPr>
            <a:r>
              <a:rPr lang="ru-RU" altLang="ru-RU" sz="1600" b="1" dirty="0" smtClean="0">
                <a:latin typeface="Times New Roman" pitchFamily="18" charset="0"/>
              </a:rPr>
              <a:t>Последствия травм, отравлений … на 1000 взрослого населения -0,7  </a:t>
            </a:r>
          </a:p>
          <a:p>
            <a:pPr algn="ctr">
              <a:buNone/>
            </a:pPr>
            <a:r>
              <a:rPr lang="ru-RU" altLang="ru-RU" sz="1600" b="1" dirty="0" smtClean="0">
                <a:latin typeface="Times New Roman" pitchFamily="18" charset="0"/>
              </a:rPr>
              <a:t>( в 2016 г.-1,3,  по Российской Федерации-1,1)</a:t>
            </a:r>
            <a:endParaRPr lang="ru-RU" altLang="ru-RU" sz="1600" b="1" dirty="0">
              <a:latin typeface="Times New Roman" pitchFamily="18" charset="0"/>
            </a:endParaRPr>
          </a:p>
        </p:txBody>
      </p:sp>
      <p:sp>
        <p:nvSpPr>
          <p:cNvPr id="8" name="Rectangle 276"/>
          <p:cNvSpPr>
            <a:spLocks noChangeArrowheads="1"/>
          </p:cNvSpPr>
          <p:nvPr/>
        </p:nvSpPr>
        <p:spPr bwMode="auto">
          <a:xfrm>
            <a:off x="6850890" y="4125849"/>
            <a:ext cx="4843466" cy="864096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xtLst/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buNone/>
            </a:pPr>
            <a:r>
              <a:rPr lang="ru-RU" altLang="ru-RU" sz="1600" b="1" dirty="0" smtClean="0">
                <a:latin typeface="Times New Roman" pitchFamily="18" charset="0"/>
              </a:rPr>
              <a:t>Травмы неуточненной части туловища … на 1000 взрослого населения -1,9 ( в 2016 г.-1,7,  по Российской Федерации-1,2)</a:t>
            </a:r>
            <a:endParaRPr lang="ru-RU" altLang="ru-RU" sz="1600" b="1" dirty="0">
              <a:latin typeface="Times New Roman" pitchFamily="18" charset="0"/>
            </a:endParaRPr>
          </a:p>
        </p:txBody>
      </p:sp>
      <p:sp>
        <p:nvSpPr>
          <p:cNvPr id="9" name="Rectangle 276"/>
          <p:cNvSpPr>
            <a:spLocks noChangeArrowheads="1"/>
          </p:cNvSpPr>
          <p:nvPr/>
        </p:nvSpPr>
        <p:spPr bwMode="auto">
          <a:xfrm>
            <a:off x="4950578" y="4725142"/>
            <a:ext cx="1900312" cy="376943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xtLst/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buNone/>
            </a:pPr>
            <a:r>
              <a:rPr lang="ru-RU" altLang="ru-RU" sz="1600" b="1" dirty="0" smtClean="0">
                <a:solidFill>
                  <a:srgbClr val="FF0000"/>
                </a:solidFill>
                <a:latin typeface="Times New Roman" pitchFamily="18" charset="0"/>
              </a:rPr>
              <a:t>Расшифровать!</a:t>
            </a:r>
            <a:endParaRPr lang="ru-RU" altLang="ru-RU" sz="16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4546612" y="4466303"/>
            <a:ext cx="439762" cy="2915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4571797" y="4980420"/>
            <a:ext cx="414577" cy="24333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Группа 11"/>
          <p:cNvGrpSpPr/>
          <p:nvPr/>
        </p:nvGrpSpPr>
        <p:grpSpPr>
          <a:xfrm>
            <a:off x="10448631" y="5157197"/>
            <a:ext cx="1743369" cy="1307931"/>
            <a:chOff x="999829" y="3274142"/>
            <a:chExt cx="3562339" cy="3384901"/>
          </a:xfrm>
        </p:grpSpPr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14" name="Прямоугольник 13"/>
            <p:cNvSpPr/>
            <p:nvPr/>
          </p:nvSpPr>
          <p:spPr>
            <a:xfrm>
              <a:off x="999829" y="5623566"/>
              <a:ext cx="3562337" cy="103547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79568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77334" y="609600"/>
            <a:ext cx="10315210" cy="5871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Последствия </a:t>
            </a:r>
            <a:r>
              <a:rPr lang="ru-RU" sz="1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трaвм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отрaвлений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других последствий внешних 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 у взрослых 18 лет и более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endParaRPr lang="ru-RU" sz="18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59905096"/>
              </p:ext>
            </p:extLst>
          </p:nvPr>
        </p:nvGraphicFramePr>
        <p:xfrm>
          <a:off x="911424" y="991962"/>
          <a:ext cx="8306729" cy="51760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0080"/>
                <a:gridCol w="3180562"/>
                <a:gridCol w="992465"/>
                <a:gridCol w="992465"/>
                <a:gridCol w="987341"/>
                <a:gridCol w="759935"/>
                <a:gridCol w="673881"/>
              </a:tblGrid>
              <a:tr h="213255">
                <a:tc rowSpan="2">
                  <a:txBody>
                    <a:bodyPr/>
                    <a:lstStyle/>
                    <a:p>
                      <a:pPr algn="ctr" fontAlgn="ctr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t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Медицинские организации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t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Абсолютное число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Динамика %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вес, %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32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 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 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5038">
                <a:tc>
                  <a:txBody>
                    <a:bodyPr/>
                    <a:lstStyle/>
                    <a:p>
                      <a:pPr algn="ctr" fontAlgn="ctr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 "Елецкая  РБ"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889" marR="508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889" marR="508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5,3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889" marR="508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13,2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889" marR="508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3255">
                <a:tc>
                  <a:txBody>
                    <a:bodyPr/>
                    <a:lstStyle/>
                    <a:p>
                      <a:pPr algn="ctr" fontAlgn="ctr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 "Липецкая РБ"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12,3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3255">
                <a:tc>
                  <a:txBody>
                    <a:bodyPr/>
                    <a:lstStyle/>
                    <a:p>
                      <a:pPr algn="ctr" fontAlgn="ctr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 "Липецкая ГП №1"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-16,7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11,5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3255">
                <a:tc>
                  <a:txBody>
                    <a:bodyPr/>
                    <a:lstStyle/>
                    <a:p>
                      <a:pPr algn="ctr" fontAlgn="ctr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 "Липецкая ГП №4"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474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-85,7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38,2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10,4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3255">
                <a:tc>
                  <a:txBody>
                    <a:bodyPr/>
                    <a:lstStyle/>
                    <a:p>
                      <a:pPr algn="ctr" fontAlgn="ctr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 "Липецкая ГБ СМП №1"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39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-77,7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39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15,9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6,8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3255">
                <a:tc>
                  <a:txBody>
                    <a:bodyPr/>
                    <a:lstStyle/>
                    <a:p>
                      <a:pPr algn="ctr" fontAlgn="ctr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 "Данковская МРБ"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-11,1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6,1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3255">
                <a:tc>
                  <a:txBody>
                    <a:bodyPr/>
                    <a:lstStyle/>
                    <a:p>
                      <a:pPr algn="ctr" fontAlgn="ctr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 "</a:t>
                      </a:r>
                      <a:r>
                        <a:rPr lang="ru-RU" sz="12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Чаплыгинская</a:t>
                      </a: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РБ"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5,7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3255">
                <a:tc>
                  <a:txBody>
                    <a:bodyPr/>
                    <a:lstStyle/>
                    <a:p>
                      <a:pPr algn="ctr" fontAlgn="ctr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 "Лебедянская МРБ"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5,5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3255">
                <a:tc>
                  <a:txBody>
                    <a:bodyPr/>
                    <a:lstStyle/>
                    <a:p>
                      <a:pPr algn="ctr" fontAlgn="ctr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 "Измалковская РБ"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-17,9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3,1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4,9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3255">
                <a:tc>
                  <a:txBody>
                    <a:bodyPr/>
                    <a:lstStyle/>
                    <a:p>
                      <a:pPr algn="ctr" fontAlgn="ctr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 "Липецкая ГП №5"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-34,9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3255">
                <a:tc>
                  <a:txBody>
                    <a:bodyPr/>
                    <a:lstStyle/>
                    <a:p>
                      <a:pPr algn="ctr" fontAlgn="ctr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t" latinLnBrk="0" hangingPunct="1">
                        <a:lnSpc>
                          <a:spcPts val="168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 "Липецкая ГБ №4 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Липецк-Мед"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-11,1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3255">
                <a:tc>
                  <a:txBody>
                    <a:bodyPr/>
                    <a:lstStyle/>
                    <a:p>
                      <a:pPr algn="ctr" fontAlgn="ctr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 "Усманская  МРБ"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-44,7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3,1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3255">
                <a:tc>
                  <a:txBody>
                    <a:bodyPr/>
                    <a:lstStyle/>
                    <a:p>
                      <a:pPr algn="ctr" fontAlgn="ctr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 "Липецкая ГП №9"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3,1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3255">
                <a:tc>
                  <a:txBody>
                    <a:bodyPr/>
                    <a:lstStyle/>
                    <a:p>
                      <a:pPr algn="ctr" fontAlgn="ctr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 "Елецкая ГБ 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-13,6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2,9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3255">
                <a:tc>
                  <a:txBody>
                    <a:bodyPr/>
                    <a:lstStyle/>
                    <a:p>
                      <a:pPr algn="ctr" fontAlgn="ctr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 "Добровская РБ"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-45,5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3255">
                <a:tc>
                  <a:txBody>
                    <a:bodyPr/>
                    <a:lstStyle/>
                    <a:p>
                      <a:pPr algn="ctr" fontAlgn="ctr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 "Хлевенская РБ"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-39,3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3255">
                <a:tc>
                  <a:txBody>
                    <a:bodyPr/>
                    <a:lstStyle/>
                    <a:p>
                      <a:pPr algn="ctr" fontAlgn="ctr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 "Елецкая ГБ 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 им. Семашко</a:t>
                      </a: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7146">
                <a:tc>
                  <a:txBody>
                    <a:bodyPr/>
                    <a:lstStyle/>
                    <a:p>
                      <a:pPr algn="ctr" fontAlgn="ctr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18.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 "Липецкая ГБ №3 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Свободный Сокол</a:t>
                      </a: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46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-75,0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46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3255">
                <a:tc>
                  <a:txBody>
                    <a:bodyPr/>
                    <a:lstStyle/>
                    <a:p>
                      <a:pPr algn="ctr" fontAlgn="ctr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 "Становлянская РБ"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-85,7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3255">
                <a:tc>
                  <a:txBody>
                    <a:bodyPr/>
                    <a:lstStyle/>
                    <a:p>
                      <a:pPr algn="ctr" fontAlgn="ctr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 "Задонская  МРБ"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-100,0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3255">
                <a:tc>
                  <a:txBody>
                    <a:bodyPr/>
                    <a:lstStyle/>
                    <a:p>
                      <a:pPr algn="ctr" fontAlgn="ctr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 "Лев-Толстовская РБ"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-100,0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773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Липецкая область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1 241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651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-47,5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77" marR="536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6" name="Группа 5"/>
          <p:cNvGrpSpPr/>
          <p:nvPr/>
        </p:nvGrpSpPr>
        <p:grpSpPr>
          <a:xfrm>
            <a:off x="10413399" y="5209117"/>
            <a:ext cx="1743369" cy="1307931"/>
            <a:chOff x="999829" y="3274142"/>
            <a:chExt cx="3562339" cy="3384901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8" name="Прямоугольник 7"/>
            <p:cNvSpPr/>
            <p:nvPr/>
          </p:nvSpPr>
          <p:spPr>
            <a:xfrm>
              <a:off x="999829" y="5623566"/>
              <a:ext cx="3562337" cy="103547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05606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0"/>
            <a:ext cx="9144000" cy="90872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Травмы 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неуточненной части туловища, конечности или области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тела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взрослых 18 лет и более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7921150"/>
              </p:ext>
            </p:extLst>
          </p:nvPr>
        </p:nvGraphicFramePr>
        <p:xfrm>
          <a:off x="839416" y="836712"/>
          <a:ext cx="8496944" cy="515136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4934"/>
                <a:gridCol w="3157781"/>
                <a:gridCol w="875867"/>
                <a:gridCol w="875867"/>
                <a:gridCol w="1194363"/>
                <a:gridCol w="932740"/>
                <a:gridCol w="955392"/>
              </a:tblGrid>
              <a:tr h="214425">
                <a:tc rowSpan="2"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№п/п</a:t>
                      </a:r>
                      <a:r>
                        <a:rPr lang="ru-RU" sz="12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kern="12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Медицинские организации</a:t>
                      </a:r>
                      <a:endParaRPr lang="ru-RU" sz="1200" dirty="0" smtClean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/>
                    </a:p>
                  </a:txBody>
                  <a:tcPr marL="44540" marR="4454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Абсолютное число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Динамика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вес,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74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</a:t>
                      </a:r>
                      <a:r>
                        <a:rPr lang="ru-RU" sz="12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 </a:t>
                      </a:r>
                      <a:r>
                        <a:rPr lang="ru-RU" sz="12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</a:t>
                      </a:r>
                      <a:r>
                        <a:rPr lang="ru-RU" sz="12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85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 </a:t>
                      </a:r>
                      <a:r>
                        <a:rPr lang="ru-RU" sz="12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42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ГУЗ"Липецкая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ГБ СМП №1"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383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58,9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21,4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1442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ГУЗ"Елецкая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ГБ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1им.Семашко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100,0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12,1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1442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ГУЗ"Липецкая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ГП №4"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-3,7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13,8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10,2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1442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ГУЗ"Липецкая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ГП №5"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-4,2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7,6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1442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ГУЗ"Липецкая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ГП №5"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-4,2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7,6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40227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ГУЗ"Усманская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МРБ"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91,3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3,3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4,9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27228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ГУЗ"Липецкая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ГБ №3Свободный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Сокол"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5,9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4,7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1442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ГУЗ"Липецкая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РБ"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32,2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4,3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1442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9.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ГУЗ"Грязинская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МРБ"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433,3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1442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…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42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…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42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ГУЗ"Лебедянская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МРБ"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-58,8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4034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ГУЗ"Чаплыгинская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РБ"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-64,3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9746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ГУЗ"Краснинская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РБ"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1442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ГУЗ"Лев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-Толстовская РБ"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-18,2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42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ГУЗ"Добровская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РБ"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-20,0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42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ГУЗ"Липецкая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ГП №1"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42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ГУЗ"ОБ №2"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42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ГУЗ"Липецкая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ГП №2"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-100,0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42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27.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НП "НМЦ"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-100,0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42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Липецкая область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1 380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1 791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540" marR="445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5" name="Группа 4"/>
          <p:cNvGrpSpPr/>
          <p:nvPr/>
        </p:nvGrpSpPr>
        <p:grpSpPr>
          <a:xfrm>
            <a:off x="10413399" y="5209117"/>
            <a:ext cx="1743369" cy="1307931"/>
            <a:chOff x="999829" y="3274142"/>
            <a:chExt cx="3562339" cy="3384901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30" y="3274142"/>
              <a:ext cx="3562338" cy="2653954"/>
            </a:xfrm>
            <a:prstGeom prst="rect">
              <a:avLst/>
            </a:prstGeom>
          </p:spPr>
        </p:pic>
        <p:sp>
          <p:nvSpPr>
            <p:cNvPr id="7" name="Прямоугольник 6"/>
            <p:cNvSpPr/>
            <p:nvPr/>
          </p:nvSpPr>
          <p:spPr>
            <a:xfrm>
              <a:off x="999829" y="5623566"/>
              <a:ext cx="3562337" cy="103547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Липецкая</a:t>
              </a:r>
              <a:r>
                <a:rPr lang="ru-RU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область</a:t>
              </a:r>
              <a:endParaRPr lang="ru-RU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3486726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Другая 1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10574</TotalTime>
  <Words>1280</Words>
  <Application>Microsoft Office PowerPoint</Application>
  <PresentationFormat>Произвольный</PresentationFormat>
  <Paragraphs>619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Грань</vt:lpstr>
      <vt:lpstr>ФФСН № 57  «Сведения о травмах, отравлениях и некоторых других последствиях воздействия внешних причин» </vt:lpstr>
      <vt:lpstr>Травматизм среди взрослого и детского населения</vt:lpstr>
      <vt:lpstr>Травмы по характеру и соответствующие им внешние причины у детей  (0-17 лет включительно) </vt:lpstr>
      <vt:lpstr>Травмы  неуточненной части туловища, конечности или области тела у детей 0-17 лет</vt:lpstr>
      <vt:lpstr>Травмы по характеру и соответствующие им внешние причины у взрослых   (18 лет и более)</vt:lpstr>
      <vt:lpstr>Последствия трaвм, отрaвлений и других последствий внешних причин у взрослых 18 лет и более </vt:lpstr>
      <vt:lpstr> Травмы  неуточненной части туловища, конечности или области тела  у взрослых 18 лет и более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Шиблаков Иван Петрович</dc:creator>
  <cp:lastModifiedBy>RePack by Diakov</cp:lastModifiedBy>
  <cp:revision>1034</cp:revision>
  <cp:lastPrinted>1601-01-01T00:00:00Z</cp:lastPrinted>
  <dcterms:created xsi:type="dcterms:W3CDTF">2013-09-18T03:44:48Z</dcterms:created>
  <dcterms:modified xsi:type="dcterms:W3CDTF">2018-12-14T13:04:49Z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