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81" r:id="rId1"/>
  </p:sldMasterIdLst>
  <p:notesMasterIdLst>
    <p:notesMasterId r:id="rId26"/>
  </p:notesMasterIdLst>
  <p:sldIdLst>
    <p:sldId id="912" r:id="rId2"/>
    <p:sldId id="913" r:id="rId3"/>
    <p:sldId id="915" r:id="rId4"/>
    <p:sldId id="917" r:id="rId5"/>
    <p:sldId id="918" r:id="rId6"/>
    <p:sldId id="920" r:id="rId7"/>
    <p:sldId id="921" r:id="rId8"/>
    <p:sldId id="922" r:id="rId9"/>
    <p:sldId id="923" r:id="rId10"/>
    <p:sldId id="924" r:id="rId11"/>
    <p:sldId id="926" r:id="rId12"/>
    <p:sldId id="927" r:id="rId13"/>
    <p:sldId id="941" r:id="rId14"/>
    <p:sldId id="938" r:id="rId15"/>
    <p:sldId id="929" r:id="rId16"/>
    <p:sldId id="930" r:id="rId17"/>
    <p:sldId id="906" r:id="rId18"/>
    <p:sldId id="931" r:id="rId19"/>
    <p:sldId id="942" r:id="rId20"/>
    <p:sldId id="933" r:id="rId21"/>
    <p:sldId id="934" r:id="rId22"/>
    <p:sldId id="935" r:id="rId23"/>
    <p:sldId id="943" r:id="rId24"/>
    <p:sldId id="936" r:id="rId25"/>
  </p:sldIdLst>
  <p:sldSz cx="12192000" cy="6858000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8ADE0"/>
    <a:srgbClr val="2971C1"/>
    <a:srgbClr val="1E81B2"/>
    <a:srgbClr val="276CB7"/>
    <a:srgbClr val="2C77CA"/>
    <a:srgbClr val="0075A4"/>
    <a:srgbClr val="296FBD"/>
    <a:srgbClr val="196D97"/>
    <a:srgbClr val="1E518A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0505E3EF-67EA-436B-97B2-0124C06EBD24}" styleName="Средний стиль 4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159" autoAdjust="0"/>
    <p:restoredTop sz="95405" autoAdjust="0"/>
  </p:normalViewPr>
  <p:slideViewPr>
    <p:cSldViewPr>
      <p:cViewPr varScale="1">
        <p:scale>
          <a:sx n="111" d="100"/>
          <a:sy n="111" d="100"/>
        </p:scale>
        <p:origin x="-600" y="-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53" y="31872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3A0D0DC4-3897-44E8-B166-BBD0285C79BD}" type="datetimeFigureOut">
              <a:rPr lang="ru-RU"/>
              <a:pPr>
                <a:defRPr/>
              </a:pPr>
              <a:t>14.12.2018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30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24956"/>
            <a:ext cx="5486400" cy="44762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DD4FE1A5-C41B-477A-A0C5-59F1D97DE0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164415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2EC8D9-7A75-49C0-A11A-42B846D04FEF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13781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D4FE1A5-C41B-477A-A0C5-59F1D97DE0A4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04819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2EC8D9-7A75-49C0-A11A-42B846D04FEF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7400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2EC8D9-7A75-49C0-A11A-42B846D04FEF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54630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2EC8D9-7A75-49C0-A11A-42B846D04FEF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26102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2EC8D9-7A75-49C0-A11A-42B846D04FEF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34602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2EC8D9-7A75-49C0-A11A-42B846D04FEF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27218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2EC8D9-7A75-49C0-A11A-42B846D04FEF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69207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2EC8D9-7A75-49C0-A11A-42B846D04FEF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89528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2EC8D9-7A75-49C0-A11A-42B846D04FEF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23359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2EC8D9-7A75-49C0-A11A-42B846D04FEF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61330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2EC8D9-7A75-49C0-A11A-42B846D04FEF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63499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7C4CF9-D837-4125-8AD8-C72947461B3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61464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0757A0-B4A7-4484-99AE-EE4FC03C6A6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7370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0757A0-B4A7-4484-99AE-EE4FC03C6A6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626899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0757A0-B4A7-4484-99AE-EE4FC03C6A6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85488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0757A0-B4A7-4484-99AE-EE4FC03C6A6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577751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0757A0-B4A7-4484-99AE-EE4FC03C6A6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95144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883F393-83FD-402B-B04B-00AF15E3F50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2277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03B10A-5117-4B5D-BEEC-D537DE14719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79414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BDA647-2EF5-40A4-9449-209029B32C0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54242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8C03F3-70AA-4DD8-9BE4-6FE679A0849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86564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45AB6C-AAF7-4FD7-9A5D-C5C97F6730D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63325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30FC8DC-B3AD-4284-A909-87D0D6EEFFC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14696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8EE954-D48D-4CFA-9ACE-DF52F8ED1AD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2516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0681FD-9B71-492C-B812-5E31F14ED25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37451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131F4C-F334-4B0B-B941-FFB973C8597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75238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351C2E-58A1-42CF-88A4-CAB17B4E27F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32966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490757A0-B4A7-4484-99AE-EE4FC03C6A6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61491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82" r:id="rId1"/>
    <p:sldLayoutId id="2147484183" r:id="rId2"/>
    <p:sldLayoutId id="2147484184" r:id="rId3"/>
    <p:sldLayoutId id="2147484185" r:id="rId4"/>
    <p:sldLayoutId id="2147484186" r:id="rId5"/>
    <p:sldLayoutId id="2147484187" r:id="rId6"/>
    <p:sldLayoutId id="2147484188" r:id="rId7"/>
    <p:sldLayoutId id="2147484189" r:id="rId8"/>
    <p:sldLayoutId id="2147484190" r:id="rId9"/>
    <p:sldLayoutId id="2147484191" r:id="rId10"/>
    <p:sldLayoutId id="2147484192" r:id="rId11"/>
    <p:sldLayoutId id="2147484193" r:id="rId12"/>
    <p:sldLayoutId id="2147484194" r:id="rId13"/>
    <p:sldLayoutId id="2147484195" r:id="rId14"/>
    <p:sldLayoutId id="2147484196" r:id="rId15"/>
    <p:sldLayoutId id="2147484197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92820" y="1772156"/>
            <a:ext cx="8852293" cy="3277364"/>
          </a:xfrm>
        </p:spPr>
        <p:txBody>
          <a:bodyPr/>
          <a:lstStyle/>
          <a:p>
            <a:pPr algn="ctr" eaLnBrk="1" hangingPunct="1"/>
            <a:r>
              <a:rPr lang="ru-RU" altLang="ru-RU" sz="3500" b="1" dirty="0" smtClean="0">
                <a:solidFill>
                  <a:srgbClr val="0075A4"/>
                </a:solidFill>
                <a:latin typeface="Times New Roman" panose="02020603050405020304" pitchFamily="18" charset="0"/>
              </a:rPr>
              <a:t>ФФСН №14</a:t>
            </a:r>
            <a:br>
              <a:rPr lang="ru-RU" altLang="ru-RU" sz="3500" b="1" dirty="0" smtClean="0">
                <a:solidFill>
                  <a:srgbClr val="0075A4"/>
                </a:solidFill>
                <a:latin typeface="Times New Roman" panose="02020603050405020304" pitchFamily="18" charset="0"/>
              </a:rPr>
            </a:br>
            <a:r>
              <a:rPr lang="ru-RU" altLang="ru-RU" sz="3500" b="1" dirty="0" smtClean="0">
                <a:solidFill>
                  <a:srgbClr val="0075A4"/>
                </a:solidFill>
                <a:latin typeface="Times New Roman" panose="02020603050405020304" pitchFamily="18" charset="0"/>
              </a:rPr>
              <a:t>«Сведения о деятельности подразделений медицинской организации, оказывающих медицинскую помощь в стационарных условиях»</a:t>
            </a:r>
          </a:p>
        </p:txBody>
      </p:sp>
      <p:grpSp>
        <p:nvGrpSpPr>
          <p:cNvPr id="3" name="Группа 2"/>
          <p:cNvGrpSpPr/>
          <p:nvPr/>
        </p:nvGrpSpPr>
        <p:grpSpPr>
          <a:xfrm>
            <a:off x="631699" y="370944"/>
            <a:ext cx="1743369" cy="1277153"/>
            <a:chOff x="999829" y="3274142"/>
            <a:chExt cx="3562339" cy="3305248"/>
          </a:xfrm>
        </p:grpSpPr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5" name="Прямоугольник 4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1200" b="1" cap="none" spc="0" dirty="0" smtClean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cap="none" spc="0" dirty="0" smtClean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cap="none" spc="0" dirty="0" smtClean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1259840" y="2967335"/>
            <a:ext cx="83055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ru-RU" altLang="ru-RU" sz="28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8711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10369426" y="5482188"/>
            <a:ext cx="1743369" cy="1277153"/>
            <a:chOff x="999829" y="3274142"/>
            <a:chExt cx="3562339" cy="3305248"/>
          </a:xfrm>
        </p:grpSpPr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10" name="Прямоугольник 9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cap="none" spc="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57201" y="238446"/>
            <a:ext cx="8991600" cy="456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/>
          </a:bodyPr>
          <a:lstStyle>
            <a:lvl1pPr marL="838200" indent="-838200" eaLnBrk="0" hangingPunct="0">
              <a:defRPr sz="4400">
                <a:solidFill>
                  <a:schemeClr val="tx1"/>
                </a:solidFill>
                <a:latin typeface="Arial" charset="0"/>
              </a:defRPr>
            </a:lvl1pPr>
            <a:lvl2pPr marL="838200" indent="-838200" eaLnBrk="0" hangingPunct="0">
              <a:defRPr sz="4400">
                <a:solidFill>
                  <a:schemeClr val="tx1"/>
                </a:solidFill>
                <a:latin typeface="Arial" charset="0"/>
              </a:defRPr>
            </a:lvl2pPr>
            <a:lvl3pPr marL="838200" indent="-838200" eaLnBrk="0" hangingPunct="0">
              <a:defRPr sz="4400">
                <a:solidFill>
                  <a:schemeClr val="tx1"/>
                </a:solidFill>
                <a:latin typeface="Arial" charset="0"/>
              </a:defRPr>
            </a:lvl3pPr>
            <a:lvl4pPr marL="838200" indent="-838200" eaLnBrk="0" hangingPunct="0">
              <a:defRPr sz="4400">
                <a:solidFill>
                  <a:schemeClr val="tx1"/>
                </a:solidFill>
                <a:latin typeface="Arial" charset="0"/>
              </a:defRPr>
            </a:lvl4pPr>
            <a:lvl5pPr marL="838200" indent="-838200" eaLnBrk="0" hangingPunct="0">
              <a:defRPr sz="4400">
                <a:solidFill>
                  <a:schemeClr val="tx1"/>
                </a:solidFill>
                <a:latin typeface="Arial" charset="0"/>
              </a:defRPr>
            </a:lvl5pPr>
            <a:lvl6pPr marL="1295400" indent="-838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1752600" indent="-838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2209800" indent="-838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2667000" indent="-838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altLang="ru-RU" sz="2000" b="1" dirty="0" smtClean="0">
                <a:solidFill>
                  <a:srgbClr val="2C77CA"/>
                </a:solidFill>
                <a:latin typeface="Times New Roman" pitchFamily="18" charset="0"/>
              </a:rPr>
              <a:t>Состав </a:t>
            </a:r>
            <a:r>
              <a:rPr lang="ru-RU" altLang="ru-RU" sz="1800" b="1" dirty="0" smtClean="0">
                <a:solidFill>
                  <a:srgbClr val="2C77CA"/>
                </a:solidFill>
                <a:latin typeface="Times New Roman" pitchFamily="18" charset="0"/>
              </a:rPr>
              <a:t>пациентов</a:t>
            </a:r>
            <a:r>
              <a:rPr lang="ru-RU" altLang="ru-RU" sz="2000" b="1" dirty="0" smtClean="0">
                <a:solidFill>
                  <a:srgbClr val="2C77CA"/>
                </a:solidFill>
                <a:latin typeface="Times New Roman" pitchFamily="18" charset="0"/>
              </a:rPr>
              <a:t> в стационаре, сроки и исходы лечения </a:t>
            </a:r>
            <a:endParaRPr lang="ru-RU" altLang="ru-RU" sz="2000" dirty="0">
              <a:solidFill>
                <a:srgbClr val="2C77CA"/>
              </a:solidFill>
              <a:latin typeface="Times New Roman" pitchFamily="18" charset="0"/>
            </a:endParaRPr>
          </a:p>
        </p:txBody>
      </p:sp>
      <p:graphicFrame>
        <p:nvGraphicFramePr>
          <p:cNvPr id="14" name="Объект 1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8459539"/>
              </p:ext>
            </p:extLst>
          </p:nvPr>
        </p:nvGraphicFramePr>
        <p:xfrm>
          <a:off x="467361" y="1052060"/>
          <a:ext cx="9362439" cy="437504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2570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4264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9465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78733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40058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980175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347604">
                <a:tc rowSpan="3"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болезни   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строки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Код МКБ </a:t>
                      </a:r>
                    </a:p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39176" marR="39176" marT="652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А.Взрослые  (18 лет и более )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7409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Выписано пациентов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12077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</a:t>
                      </a:r>
                      <a:r>
                        <a:rPr lang="ru-RU" sz="14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них:</a:t>
                      </a:r>
                    </a:p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поступило по экстренным показаниям 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 скорой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мед.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помощью </a:t>
                      </a: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84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8400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Симптомы, признаки  и отклонения от нормы выявленные при клинических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и лабораторных исследованиях, не классифицированных в других рубриках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19.0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R00-R99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8503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Симптомы и признаки относящиеся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к системам кровообращения и</a:t>
                      </a:r>
                      <a:r>
                        <a:rPr lang="en-US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дыхания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19.1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R00-R09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7071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Функциональный сердечный шум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151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19.1.2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R01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7071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Кроме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того: </a:t>
                      </a:r>
                    </a:p>
                    <a:p>
                      <a:pPr algn="l" fontAlgn="ctr"/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факторы, влияющие на состояние здоровья                   населения и обращения в медицинские организации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151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21.0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9" name="Rectangle 2"/>
          <p:cNvSpPr txBox="1">
            <a:spLocks noChangeArrowheads="1"/>
          </p:cNvSpPr>
          <p:nvPr/>
        </p:nvSpPr>
        <p:spPr>
          <a:xfrm>
            <a:off x="508001" y="730177"/>
            <a:ext cx="2702559" cy="30011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838200" indent="-838200"/>
            <a:r>
              <a:rPr lang="ru-RU" altLang="ru-RU" sz="1800" b="1" dirty="0" smtClean="0">
                <a:solidFill>
                  <a:schemeClr val="tx1"/>
                </a:solidFill>
                <a:latin typeface="Times New Roman" pitchFamily="18" charset="0"/>
              </a:rPr>
              <a:t>   </a:t>
            </a:r>
            <a:r>
              <a:rPr lang="ru-RU" altLang="ru-RU" sz="1800" b="1" dirty="0" smtClean="0">
                <a:solidFill>
                  <a:srgbClr val="2C77CA"/>
                </a:solidFill>
                <a:latin typeface="Times New Roman" pitchFamily="18" charset="0"/>
              </a:rPr>
              <a:t>Таблица 2000 (А,Б,В)</a:t>
            </a:r>
            <a:endParaRPr lang="ru-RU" altLang="ru-RU" sz="1800" dirty="0" smtClean="0">
              <a:solidFill>
                <a:srgbClr val="2C77CA"/>
              </a:solidFill>
              <a:latin typeface="Times New Roman" pitchFamily="18" charset="0"/>
            </a:endParaRPr>
          </a:p>
        </p:txBody>
      </p:sp>
      <p:sp>
        <p:nvSpPr>
          <p:cNvPr id="20" name="Rectangle 276"/>
          <p:cNvSpPr>
            <a:spLocks noChangeArrowheads="1"/>
          </p:cNvSpPr>
          <p:nvPr/>
        </p:nvSpPr>
        <p:spPr bwMode="auto">
          <a:xfrm>
            <a:off x="6781799" y="3048000"/>
            <a:ext cx="3124200" cy="769418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  <a:extLst/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buFont typeface="Wingdings" pitchFamily="2" charset="2"/>
              <a:buNone/>
            </a:pPr>
            <a:r>
              <a:rPr lang="ru-RU" altLang="ru-RU" sz="1600" dirty="0" smtClean="0">
                <a:latin typeface="Times New Roman" pitchFamily="18" charset="0"/>
              </a:rPr>
              <a:t>Приложить перечень всех включенных состояний по строке 19.0 с 4 по 33 графы.</a:t>
            </a:r>
          </a:p>
        </p:txBody>
      </p:sp>
      <p:sp>
        <p:nvSpPr>
          <p:cNvPr id="11" name="Rectangle 275"/>
          <p:cNvSpPr>
            <a:spLocks noChangeArrowheads="1"/>
          </p:cNvSpPr>
          <p:nvPr/>
        </p:nvSpPr>
        <p:spPr bwMode="auto">
          <a:xfrm>
            <a:off x="6792684" y="3886200"/>
            <a:ext cx="3124200" cy="9906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  <a:extLst/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buNone/>
            </a:pP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</a:rPr>
              <a:t>У взрослых </a:t>
            </a:r>
            <a:r>
              <a:rPr lang="ru-RU" sz="1600" dirty="0" smtClean="0">
                <a:latin typeface="Times New Roman" pitchFamily="18" charset="0"/>
              </a:rPr>
              <a:t>количество выписанных по классу  19.0  должно быть</a:t>
            </a:r>
            <a:r>
              <a:rPr lang="ru-RU" sz="1600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</a:rPr>
              <a:t>минимально или  равно 0.</a:t>
            </a:r>
            <a:endParaRPr lang="ru-RU" sz="1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Font typeface="Wingdings" pitchFamily="2" charset="2"/>
              <a:buNone/>
            </a:pPr>
            <a:endParaRPr lang="ru-RU" altLang="ru-RU" sz="1800" dirty="0">
              <a:latin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57200" y="5638800"/>
            <a:ext cx="9448799" cy="868881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Пациенты по классу 19.0  госпитализируются для уточнения диагноза. Если диагноз  не уточнен , случай  госпитализации стоит рассматривать как обследование и регистрировать в строке 21.0. На умерших по классу  19.0  предоставить  пояснительные записки и копию корешка свидетельства о смерти.</a:t>
            </a:r>
            <a:endPara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4771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3"/>
          <p:cNvSpPr>
            <a:spLocks noChangeArrowheads="1"/>
          </p:cNvSpPr>
          <p:nvPr/>
        </p:nvSpPr>
        <p:spPr bwMode="auto">
          <a:xfrm>
            <a:off x="304800" y="990600"/>
            <a:ext cx="2540000" cy="360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838200" indent="-83820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 dirty="0">
                <a:solidFill>
                  <a:srgbClr val="276CB7"/>
                </a:solidFill>
                <a:latin typeface="Times New Roman" pitchFamily="18" charset="0"/>
              </a:rPr>
              <a:t>Таблица </a:t>
            </a:r>
            <a:r>
              <a:rPr lang="ru-RU" altLang="ru-RU" sz="1800" b="1" dirty="0" smtClean="0">
                <a:solidFill>
                  <a:srgbClr val="276CB7"/>
                </a:solidFill>
                <a:latin typeface="Times New Roman" pitchFamily="18" charset="0"/>
              </a:rPr>
              <a:t>2000 (В)  </a:t>
            </a:r>
            <a:endParaRPr lang="ru-RU" altLang="ru-RU" sz="1800" dirty="0">
              <a:solidFill>
                <a:srgbClr val="276CB7"/>
              </a:solidFill>
              <a:latin typeface="Times New Roman" pitchFamily="18" charset="0"/>
            </a:endParaRPr>
          </a:p>
        </p:txBody>
      </p:sp>
      <p:sp>
        <p:nvSpPr>
          <p:cNvPr id="12291" name="Rectangle 14"/>
          <p:cNvSpPr>
            <a:spLocks noChangeArrowheads="1"/>
          </p:cNvSpPr>
          <p:nvPr/>
        </p:nvSpPr>
        <p:spPr bwMode="auto">
          <a:xfrm>
            <a:off x="457200" y="381000"/>
            <a:ext cx="8951976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838200" indent="-83820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 dirty="0" smtClean="0">
                <a:solidFill>
                  <a:srgbClr val="276CB7"/>
                </a:solidFill>
                <a:latin typeface="Times New Roman" pitchFamily="18" charset="0"/>
              </a:rPr>
              <a:t>Состав пациентов в стационаре, сроки и исходы лечения  </a:t>
            </a:r>
            <a:endParaRPr lang="ru-RU" altLang="ru-RU" sz="1800" dirty="0">
              <a:solidFill>
                <a:srgbClr val="276CB7"/>
              </a:solidFill>
              <a:latin typeface="Times New Roman" pitchFamily="18" charset="0"/>
            </a:endParaRPr>
          </a:p>
        </p:txBody>
      </p:sp>
      <p:graphicFrame>
        <p:nvGraphicFramePr>
          <p:cNvPr id="216355" name="Group 13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7024421"/>
              </p:ext>
            </p:extLst>
          </p:nvPr>
        </p:nvGraphicFramePr>
        <p:xfrm>
          <a:off x="416560" y="1534161"/>
          <a:ext cx="8976358" cy="4124961"/>
        </p:xfrm>
        <a:graphic>
          <a:graphicData uri="http://schemas.openxmlformats.org/drawingml/2006/table">
            <a:tbl>
              <a:tblPr/>
              <a:tblGrid>
                <a:gridCol w="314564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5505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9808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687733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269663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254532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865650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</a:tblGrid>
              <a:tr h="278505">
                <a:tc rowSpan="3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болезни</a:t>
                      </a: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строки</a:t>
                      </a: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Код МКБ</a:t>
                      </a:r>
                    </a:p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В.Дети (в возрасте 0-17 лет включительно)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7850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Выписано пациентов </a:t>
                      </a: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355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доставленных по экстренным показаниям</a:t>
                      </a: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них: доставленных скорой мед. помощью </a:t>
                      </a: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возрасте до года </a:t>
                      </a: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78505"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64170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Бронхит хронический неуточненный , эмфизема</a:t>
                      </a:r>
                    </a:p>
                  </a:txBody>
                  <a:tcPr marL="121920" marR="121920"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11.7</a:t>
                      </a: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J40-J43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64170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Другая хроническая 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обструктивная легочная болезнь </a:t>
                      </a:r>
                    </a:p>
                  </a:txBody>
                  <a:tcPr marL="121920" marR="121920"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11.8</a:t>
                      </a: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J44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58853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Бронхоэктатическая болезнь </a:t>
                      </a:r>
                    </a:p>
                  </a:txBody>
                  <a:tcPr marL="121920" marR="121920"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11.9</a:t>
                      </a: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J47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31249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…….</a:t>
                      </a:r>
                    </a:p>
                  </a:txBody>
                  <a:tcPr marL="121920" marR="121920"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835502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Отдельные состояния,  возникающие в перинатальном периоде </a:t>
                      </a:r>
                    </a:p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17.0</a:t>
                      </a: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Р00-Р96</a:t>
                      </a: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2404" name="Rectangle 1312"/>
          <p:cNvSpPr>
            <a:spLocks noChangeArrowheads="1"/>
          </p:cNvSpPr>
          <p:nvPr/>
        </p:nvSpPr>
        <p:spPr bwMode="auto">
          <a:xfrm>
            <a:off x="5598160" y="3271520"/>
            <a:ext cx="3794758" cy="928340"/>
          </a:xfrm>
          <a:prstGeom prst="rect">
            <a:avLst/>
          </a:prstGeom>
          <a:solidFill>
            <a:schemeClr val="bg2">
              <a:lumMod val="75000"/>
            </a:schemeClr>
          </a:solidFill>
          <a:ln w="6350">
            <a:noFill/>
          </a:ln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None/>
            </a:pPr>
            <a:r>
              <a:rPr lang="ru-RU" altLang="ru-RU" sz="1600" b="1" dirty="0" smtClean="0">
                <a:latin typeface="Times New Roman" pitchFamily="18" charset="0"/>
              </a:rPr>
              <a:t>Строки 11.7, 11.8, 11.9  </a:t>
            </a:r>
            <a:r>
              <a:rPr lang="ru-RU" altLang="ru-RU" sz="1600" b="1" dirty="0" smtClean="0">
                <a:solidFill>
                  <a:srgbClr val="FF0000"/>
                </a:solidFill>
                <a:latin typeface="Times New Roman" pitchFamily="18" charset="0"/>
              </a:rPr>
              <a:t>не  могут  быть заполнены</a:t>
            </a:r>
            <a:r>
              <a:rPr lang="ru-RU" altLang="ru-RU" sz="1600" b="1" dirty="0" smtClean="0">
                <a:latin typeface="Times New Roman" pitchFamily="18" charset="0"/>
              </a:rPr>
              <a:t>  у детей  в возрасте  </a:t>
            </a:r>
            <a:r>
              <a:rPr lang="ru-RU" altLang="ru-RU" sz="1600" b="1" dirty="0" smtClean="0">
                <a:solidFill>
                  <a:srgbClr val="FF0000"/>
                </a:solidFill>
                <a:latin typeface="Times New Roman" pitchFamily="18" charset="0"/>
              </a:rPr>
              <a:t>до года </a:t>
            </a:r>
            <a:r>
              <a:rPr lang="ru-RU" altLang="ru-RU" sz="1600" b="1" dirty="0" smtClean="0">
                <a:latin typeface="Times New Roman" pitchFamily="18" charset="0"/>
              </a:rPr>
              <a:t>( графа 25)</a:t>
            </a:r>
          </a:p>
          <a:p>
            <a:pPr algn="ctr">
              <a:spcBef>
                <a:spcPct val="0"/>
              </a:spcBef>
              <a:buClrTx/>
              <a:buSzTx/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600" b="1" u="sng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10234443" y="5219084"/>
            <a:ext cx="1743369" cy="1277153"/>
            <a:chOff x="999829" y="3274142"/>
            <a:chExt cx="3562339" cy="3305248"/>
          </a:xfrm>
        </p:grpSpPr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12" name="Прямоугольник 11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cap="none" spc="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" name="Прямоугольник 1"/>
          <p:cNvSpPr/>
          <p:nvPr/>
        </p:nvSpPr>
        <p:spPr>
          <a:xfrm flipH="1">
            <a:off x="5598160" y="4904124"/>
            <a:ext cx="3794758" cy="62992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Строка 17.0  графа  22= графе 25</a:t>
            </a:r>
            <a:endPara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4800" y="5731830"/>
            <a:ext cx="8910320" cy="9331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2201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3"/>
          <p:cNvSpPr>
            <a:spLocks noChangeArrowheads="1"/>
          </p:cNvSpPr>
          <p:nvPr/>
        </p:nvSpPr>
        <p:spPr bwMode="auto">
          <a:xfrm>
            <a:off x="304800" y="990600"/>
            <a:ext cx="2540000" cy="360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838200" indent="-83820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 dirty="0">
                <a:solidFill>
                  <a:srgbClr val="276CB7"/>
                </a:solidFill>
                <a:latin typeface="Times New Roman" pitchFamily="18" charset="0"/>
              </a:rPr>
              <a:t>Таблица </a:t>
            </a:r>
            <a:r>
              <a:rPr lang="ru-RU" altLang="ru-RU" sz="1800" b="1" dirty="0" smtClean="0">
                <a:solidFill>
                  <a:srgbClr val="276CB7"/>
                </a:solidFill>
                <a:latin typeface="Times New Roman" pitchFamily="18" charset="0"/>
              </a:rPr>
              <a:t>2000 (А,Б,В)  </a:t>
            </a:r>
            <a:endParaRPr lang="ru-RU" altLang="ru-RU" sz="1800" dirty="0">
              <a:solidFill>
                <a:srgbClr val="276CB7"/>
              </a:solidFill>
              <a:latin typeface="Times New Roman" pitchFamily="18" charset="0"/>
            </a:endParaRPr>
          </a:p>
        </p:txBody>
      </p:sp>
      <p:sp>
        <p:nvSpPr>
          <p:cNvPr id="12291" name="Rectangle 14"/>
          <p:cNvSpPr>
            <a:spLocks noChangeArrowheads="1"/>
          </p:cNvSpPr>
          <p:nvPr/>
        </p:nvSpPr>
        <p:spPr bwMode="auto">
          <a:xfrm>
            <a:off x="1066800" y="256067"/>
            <a:ext cx="8305800" cy="505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838200" indent="-83820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 dirty="0" smtClean="0">
                <a:solidFill>
                  <a:srgbClr val="276CB7"/>
                </a:solidFill>
                <a:latin typeface="Times New Roman" pitchFamily="18" charset="0"/>
              </a:rPr>
              <a:t>Состав пациентов в стационаре, сроки и исходы лечения  </a:t>
            </a:r>
            <a:endParaRPr lang="ru-RU" altLang="ru-RU" sz="1800" dirty="0">
              <a:solidFill>
                <a:srgbClr val="276CB7"/>
              </a:solidFill>
              <a:latin typeface="Times New Roman" pitchFamily="18" charset="0"/>
            </a:endParaRPr>
          </a:p>
        </p:txBody>
      </p:sp>
      <p:graphicFrame>
        <p:nvGraphicFramePr>
          <p:cNvPr id="216355" name="Group 13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5655848"/>
              </p:ext>
            </p:extLst>
          </p:nvPr>
        </p:nvGraphicFramePr>
        <p:xfrm>
          <a:off x="416559" y="1447800"/>
          <a:ext cx="9032242" cy="3214893"/>
        </p:xfrm>
        <a:graphic>
          <a:graphicData uri="http://schemas.openxmlformats.org/drawingml/2006/table">
            <a:tbl>
              <a:tblPr/>
              <a:tblGrid>
                <a:gridCol w="174897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796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86397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76286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99060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68580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987971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830559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1381871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</a:tblGrid>
              <a:tr h="177806">
                <a:tc rowSpan="3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болезни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строки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Код МКБ 10</a:t>
                      </a: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А.Взрослые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4118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Выписано пациентов 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Умерло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608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проведено выписанными койко-дней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проведено патолого-</a:t>
                      </a:r>
                    </a:p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анатомических вскрытий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</a:t>
                      </a:r>
                      <a:r>
                        <a:rPr lang="ru-RU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них: расхождений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судебно- медицин. вскрытий</a:t>
                      </a:r>
                    </a:p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64712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121920" marR="121920"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4…. </a:t>
                      </a: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7 </a:t>
                      </a: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8 </a:t>
                      </a: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2360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</a:t>
                      </a:r>
                    </a:p>
                  </a:txBody>
                  <a:tcPr marL="121920" marR="121920"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794125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том числе некоторые инфекционные и паразитарные заболевания </a:t>
                      </a:r>
                    </a:p>
                  </a:txBody>
                  <a:tcPr marL="121920" marR="121920"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2404" name="Rectangle 1312"/>
          <p:cNvSpPr>
            <a:spLocks noChangeArrowheads="1"/>
          </p:cNvSpPr>
          <p:nvPr/>
        </p:nvSpPr>
        <p:spPr bwMode="auto">
          <a:xfrm>
            <a:off x="3810000" y="3962400"/>
            <a:ext cx="5638800" cy="609600"/>
          </a:xfrm>
          <a:prstGeom prst="rect">
            <a:avLst/>
          </a:prstGeom>
          <a:solidFill>
            <a:schemeClr val="bg2">
              <a:lumMod val="75000"/>
            </a:schemeClr>
          </a:solidFill>
          <a:ln w="6350">
            <a:noFill/>
          </a:ln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 b="1" dirty="0" smtClean="0">
                <a:solidFill>
                  <a:srgbClr val="FF0000"/>
                </a:solidFill>
                <a:latin typeface="Times New Roman" pitchFamily="18" charset="0"/>
              </a:rPr>
              <a:t>Умершие</a:t>
            </a:r>
            <a:r>
              <a:rPr lang="ru-RU" altLang="ru-RU" sz="1600" b="1" dirty="0" smtClean="0">
                <a:latin typeface="Times New Roman" pitchFamily="18" charset="0"/>
              </a:rPr>
              <a:t> пациенты </a:t>
            </a:r>
            <a:r>
              <a:rPr lang="ru-RU" altLang="ru-RU" sz="1600" b="1" dirty="0" smtClean="0">
                <a:solidFill>
                  <a:srgbClr val="FF0000"/>
                </a:solidFill>
                <a:latin typeface="Times New Roman" pitchFamily="18" charset="0"/>
              </a:rPr>
              <a:t>не </a:t>
            </a:r>
            <a:r>
              <a:rPr lang="ru-RU" altLang="ru-RU" sz="1600" b="1" dirty="0" smtClean="0">
                <a:latin typeface="Times New Roman" pitchFamily="18" charset="0"/>
              </a:rPr>
              <a:t>показываются как </a:t>
            </a:r>
            <a:r>
              <a:rPr lang="ru-RU" altLang="ru-RU" sz="1600" b="1" dirty="0" smtClean="0">
                <a:solidFill>
                  <a:srgbClr val="FF0000"/>
                </a:solidFill>
                <a:latin typeface="Times New Roman" pitchFamily="18" charset="0"/>
              </a:rPr>
              <a:t>выписанные </a:t>
            </a:r>
            <a:r>
              <a:rPr lang="ru-RU" altLang="ru-RU" sz="1600" b="1" dirty="0" smtClean="0">
                <a:latin typeface="Times New Roman" pitchFamily="18" charset="0"/>
              </a:rPr>
              <a:t>и </a:t>
            </a:r>
            <a:r>
              <a:rPr lang="ru-RU" altLang="ru-RU" sz="1600" b="1" dirty="0" smtClean="0">
                <a:solidFill>
                  <a:srgbClr val="FF0000"/>
                </a:solidFill>
                <a:latin typeface="Times New Roman" pitchFamily="18" charset="0"/>
              </a:rPr>
              <a:t>койко-дни</a:t>
            </a:r>
            <a:r>
              <a:rPr lang="ru-RU" altLang="ru-RU" sz="1600" b="1" dirty="0" smtClean="0">
                <a:latin typeface="Times New Roman" pitchFamily="18" charset="0"/>
              </a:rPr>
              <a:t> на них </a:t>
            </a:r>
            <a:r>
              <a:rPr lang="ru-RU" altLang="ru-RU" sz="1600" b="1" dirty="0" smtClean="0">
                <a:solidFill>
                  <a:srgbClr val="FF0000"/>
                </a:solidFill>
                <a:latin typeface="Times New Roman" pitchFamily="18" charset="0"/>
              </a:rPr>
              <a:t>не проставляются!</a:t>
            </a:r>
            <a:endParaRPr lang="ru-RU" altLang="ru-RU" sz="1600" b="1" u="sng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10234443" y="5219084"/>
            <a:ext cx="1743369" cy="1277153"/>
            <a:chOff x="999829" y="3274142"/>
            <a:chExt cx="3562339" cy="3305248"/>
          </a:xfrm>
        </p:grpSpPr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12" name="Прямоугольник 11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cap="none" spc="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377000" y="4657060"/>
            <a:ext cx="9519650" cy="7683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Контроль: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ФФСН №14 таб. 2000, стр.1, гр.8 ( умерло взрослых) + таб. 2000, стр.1, гр. 28 (умерло детей) равна ФФСН №30 таб.3100,стр.1, гр13 (умерло всего) + таб.3100, стр.78, гр.13.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57200" y="5425438"/>
            <a:ext cx="8991600" cy="1280162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Осложнения, которые </a:t>
            </a:r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могут быть  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первоначальной   </a:t>
            </a:r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причиной летального исхода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сепсис, стенокардия как проявление обострения   хронической ИБС,  почечная недостаточность, ожирение, расстройства вегетативной нервной системы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Психические расстройства  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расстройства поведения  (</a:t>
            </a:r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F01-F99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строка 6.0 ) – не используют для кодирования причин смерти, если известно первоначальное  соматическое состояние.</a:t>
            </a:r>
            <a:endPara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6979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B1876-BBF9-4D7E-BC8D-B06C72D87234}" type="slidenum">
              <a:rPr lang="ru-RU" smtClean="0"/>
              <a:t>13</a:t>
            </a:fld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/>
          </p:nvPr>
        </p:nvGraphicFramePr>
        <p:xfrm>
          <a:off x="261255" y="2980706"/>
          <a:ext cx="11317187" cy="246385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46907"/>
                <a:gridCol w="976898"/>
                <a:gridCol w="973776"/>
                <a:gridCol w="973777"/>
                <a:gridCol w="866899"/>
                <a:gridCol w="997527"/>
                <a:gridCol w="878774"/>
                <a:gridCol w="1056904"/>
                <a:gridCol w="1223158"/>
                <a:gridCol w="1258785"/>
                <a:gridCol w="1163782"/>
              </a:tblGrid>
              <a:tr h="189528">
                <a:tc rowSpan="2"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Взрослые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(18 лет и более) – всего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0208" marR="602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них: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0208" marR="602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Дети (в возрасте 0-17 лет включительно)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0208" marR="602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медицинской организации, в которой </a:t>
                      </a: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проведены патолого-анатомические </a:t>
                      </a: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вскрытия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0208" marR="602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Подпись заведующего патолого-анатомическим отделением</a:t>
                      </a:r>
                    </a:p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0208" marR="602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ФИО заведующего патолого-анатомическим отделением</a:t>
                      </a:r>
                    </a:p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0208" marR="602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68583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взрослые трудоспособного возраста 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0208" marR="602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взрослые старше трудоспособного возраста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0208" marR="602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162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проведено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патолого-</a:t>
                      </a:r>
                      <a:r>
                        <a:rPr lang="ru-RU" sz="12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анатоми</a:t>
                      </a: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12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ческих</a:t>
                      </a: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вскрытий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0208" marR="602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них: </a:t>
                      </a: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установлено расхождений </a:t>
                      </a: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диагнозов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0208" marR="602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проведено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патолого-</a:t>
                      </a:r>
                      <a:r>
                        <a:rPr lang="ru-RU" sz="12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анатоми</a:t>
                      </a: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12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ческих</a:t>
                      </a: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вскрытий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0208" marR="602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них: установлено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расхождений диагнозов</a:t>
                      </a:r>
                      <a:endParaRPr lang="ru-RU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0208" marR="602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проведено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патолого-</a:t>
                      </a:r>
                      <a:r>
                        <a:rPr lang="ru-RU" sz="12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анатоми</a:t>
                      </a: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12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ческих</a:t>
                      </a: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вскрытий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0208" marR="602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них: установлено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расхождений диагнозов</a:t>
                      </a:r>
                      <a:endParaRPr lang="ru-RU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0208" marR="602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проведено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патолого-</a:t>
                      </a:r>
                      <a:r>
                        <a:rPr lang="ru-RU" sz="12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анатоми</a:t>
                      </a: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12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ческих</a:t>
                      </a: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вскрытий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0208" marR="602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них: установлено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расхождений диагнозов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0208" marR="602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95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60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0208" marR="602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0208" marR="602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15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0208" marR="602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0208" marR="602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45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0208" marR="602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0208" marR="602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0208" marR="602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0208" marR="602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0208" marR="6020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0208" marR="602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0208" marR="602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228601" y="2216260"/>
            <a:ext cx="84581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_________________________________________________________________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Медицинская организация, направляющая на патолого-анатомическое вскрытие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02524" y="2216260"/>
            <a:ext cx="853835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04800" y="311405"/>
            <a:ext cx="9136081" cy="1938992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Медицинским организациям , </a:t>
            </a:r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которые направляют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патолого-анатомическое вскрытие,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сдачи отчета в 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ГКУОТ «МИАЦ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завизировать  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медицинской организации, где проводилось </a:t>
            </a:r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патолого-анатомическое вскрытие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предоставить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ГКУОТ «МИАЦ»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сдаче годового отчета 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пояснительную, заверенную </a:t>
            </a:r>
            <a:r>
              <a:rPr lang="ru-RU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руководителем отчитывающейся медицинской организации 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7" name="Группа 7"/>
          <p:cNvGrpSpPr>
            <a:grpSpLocks/>
          </p:cNvGrpSpPr>
          <p:nvPr/>
        </p:nvGrpSpPr>
        <p:grpSpPr bwMode="auto">
          <a:xfrm>
            <a:off x="9979025" y="5562600"/>
            <a:ext cx="1743075" cy="1143000"/>
            <a:chOff x="999829" y="3274142"/>
            <a:chExt cx="3562339" cy="3305248"/>
          </a:xfrm>
        </p:grpSpPr>
        <p:pic>
          <p:nvPicPr>
            <p:cNvPr id="8" name="Рисунок 8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9830" y="3274142"/>
              <a:ext cx="3562338" cy="26539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Прямоугольник 8"/>
            <p:cNvSpPr/>
            <p:nvPr/>
          </p:nvSpPr>
          <p:spPr>
            <a:xfrm>
              <a:off x="999829" y="5622717"/>
              <a:ext cx="3562339" cy="9566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9pPr>
            </a:lstStyle>
            <a:p>
              <a:pPr algn="ctr"/>
              <a:r>
                <a:rPr lang="ru-RU" altLang="en-US" sz="1200" b="1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itchFamily="34" charset="0"/>
                </a:rPr>
                <a:t>Липецкая</a:t>
              </a:r>
              <a:r>
                <a:rPr lang="ru-RU" altLang="en-US" b="1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itchFamily="34" charset="0"/>
                </a:rPr>
                <a:t> </a:t>
              </a:r>
              <a:r>
                <a:rPr lang="ru-RU" altLang="en-US" sz="1200" b="1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itchFamily="34" charset="0"/>
                </a:rPr>
                <a:t>область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807180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7"/>
          <p:cNvGrpSpPr>
            <a:grpSpLocks/>
          </p:cNvGrpSpPr>
          <p:nvPr/>
        </p:nvGrpSpPr>
        <p:grpSpPr bwMode="auto">
          <a:xfrm>
            <a:off x="9979025" y="5205413"/>
            <a:ext cx="1743075" cy="1277937"/>
            <a:chOff x="999829" y="3274142"/>
            <a:chExt cx="3562339" cy="3305248"/>
          </a:xfrm>
        </p:grpSpPr>
        <p:pic>
          <p:nvPicPr>
            <p:cNvPr id="5" name="Рисунок 8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9830" y="3274142"/>
              <a:ext cx="3562338" cy="26539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Прямоугольник 5"/>
            <p:cNvSpPr/>
            <p:nvPr/>
          </p:nvSpPr>
          <p:spPr>
            <a:xfrm>
              <a:off x="999829" y="5622717"/>
              <a:ext cx="3562339" cy="9566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9pPr>
            </a:lstStyle>
            <a:p>
              <a:pPr algn="ctr"/>
              <a:r>
                <a:rPr lang="ru-RU" altLang="en-US" sz="1200" b="1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itchFamily="34" charset="0"/>
                </a:rPr>
                <a:t>Липецкая</a:t>
              </a:r>
              <a:r>
                <a:rPr lang="ru-RU" altLang="en-US" b="1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itchFamily="34" charset="0"/>
                </a:rPr>
                <a:t> </a:t>
              </a:r>
              <a:r>
                <a:rPr lang="ru-RU" altLang="en-US" sz="1200" b="1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itchFamily="34" charset="0"/>
                </a:rPr>
                <a:t>область</a:t>
              </a:r>
            </a:p>
          </p:txBody>
        </p:sp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1" y="838200"/>
            <a:ext cx="6857999" cy="53933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9067800" y="1524001"/>
            <a:ext cx="2286000" cy="2971800"/>
          </a:xfrm>
          <a:prstGeom prst="rect">
            <a:avLst/>
          </a:prstGeom>
          <a:solidFill>
            <a:srgbClr val="48AD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сдаче годового отчета копию  </a:t>
            </a:r>
          </a:p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корешка медицинского свидетельства о смерти к учетной форме 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№ 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106/У-08  расположите на книжной странице, </a:t>
            </a:r>
          </a:p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одной стороне </a:t>
            </a:r>
          </a:p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1-14 пункт документа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2" name="Прямая со стрелкой 11"/>
          <p:cNvCxnSpPr>
            <a:stCxn id="10" idx="1"/>
          </p:cNvCxnSpPr>
          <p:nvPr/>
        </p:nvCxnSpPr>
        <p:spPr>
          <a:xfrm flipH="1" flipV="1">
            <a:off x="1752600" y="1905000"/>
            <a:ext cx="7315200" cy="1104901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stCxn id="10" idx="1"/>
          </p:cNvCxnSpPr>
          <p:nvPr/>
        </p:nvCxnSpPr>
        <p:spPr>
          <a:xfrm flipH="1">
            <a:off x="1752600" y="3009901"/>
            <a:ext cx="7315200" cy="2857499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09801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1" y="333155"/>
            <a:ext cx="8686800" cy="730102"/>
          </a:xfrm>
          <a:noFill/>
          <a:ln>
            <a:noFill/>
          </a:ln>
        </p:spPr>
        <p:txBody>
          <a:bodyPr>
            <a:noAutofit/>
          </a:bodyPr>
          <a:lstStyle/>
          <a:p>
            <a:pPr algn="ctr"/>
            <a:r>
              <a:rPr lang="ru-RU" sz="1800" b="1" dirty="0" smtClean="0">
                <a:solidFill>
                  <a:srgbClr val="276CB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Перечень летальных исходов, на которые предоставляются копии  </a:t>
            </a:r>
            <a:r>
              <a:rPr lang="ru-RU" sz="1800" b="1" dirty="0">
                <a:solidFill>
                  <a:srgbClr val="276CB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корешка медицинского свидетельства о смерти к учетной </a:t>
            </a:r>
            <a:r>
              <a:rPr lang="ru-RU" sz="1800" b="1" dirty="0" smtClean="0">
                <a:solidFill>
                  <a:srgbClr val="276CB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форме №106/у-08</a:t>
            </a:r>
            <a:endParaRPr lang="ru-RU" sz="1800" b="1" dirty="0">
              <a:solidFill>
                <a:srgbClr val="276CB7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8160005"/>
              </p:ext>
            </p:extLst>
          </p:nvPr>
        </p:nvGraphicFramePr>
        <p:xfrm>
          <a:off x="533400" y="1295401"/>
          <a:ext cx="8686800" cy="4443644"/>
        </p:xfrm>
        <a:graphic>
          <a:graphicData uri="http://schemas.openxmlformats.org/drawingml/2006/table">
            <a:tbl>
              <a:tblPr/>
              <a:tblGrid>
                <a:gridCol w="44854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37404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2229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61945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32246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26748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№п/п </a:t>
                      </a:r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болезни </a:t>
                      </a:r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строки  </a:t>
                      </a:r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МКБ 10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пересмотра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озрастная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категория</a:t>
                      </a:r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9519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Туберкулез</a:t>
                      </a:r>
                      <a:r>
                        <a:rPr lang="ru-RU" sz="12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органов дыхания 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2.2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А15-А16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  </a:t>
                      </a:r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для детей  0-17 лет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2791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Сепсис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2.4</a:t>
                      </a:r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 40-41</a:t>
                      </a:r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Анемии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4.1</a:t>
                      </a:r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D50-D64</a:t>
                      </a:r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229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Отдельные </a:t>
                      </a:r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нарушения, </a:t>
                      </a:r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вовлекающие </a:t>
                      </a:r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иммунный механизм </a:t>
                      </a:r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4.3</a:t>
                      </a:r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D80-D89</a:t>
                      </a:r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1529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Ожирение 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5.11</a:t>
                      </a:r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Е66</a:t>
                      </a:r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229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Психические </a:t>
                      </a:r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расстройства и </a:t>
                      </a:r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расстройства </a:t>
                      </a:r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поведения </a:t>
                      </a:r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6.0</a:t>
                      </a:r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F01-F99</a:t>
                      </a:r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825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Расстройство вегетативной нервной системы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 90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Сосудистые </a:t>
                      </a:r>
                      <a:r>
                        <a:rPr lang="ru-RU" sz="12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миелопатии</a:t>
                      </a:r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7.11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G95.1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9.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Хронический</a:t>
                      </a:r>
                      <a:r>
                        <a:rPr lang="ru-RU" sz="12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отит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9.1.2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Н66.2-4,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Н66.1-3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905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10.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Острые </a:t>
                      </a:r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ревматические лихорадки </a:t>
                      </a:r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10.1</a:t>
                      </a:r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I00-I02</a:t>
                      </a:r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 детей до года</a:t>
                      </a:r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5211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11.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Хронические </a:t>
                      </a:r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ревматические болезни сердца </a:t>
                      </a:r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10.2</a:t>
                      </a:r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I05-I09</a:t>
                      </a:r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 детей до года </a:t>
                      </a:r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2665" y="5387975"/>
            <a:ext cx="1743075" cy="1322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93864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1" y="492642"/>
            <a:ext cx="8991600" cy="347330"/>
          </a:xfrm>
          <a:noFill/>
        </p:spPr>
        <p:txBody>
          <a:bodyPr>
            <a:noAutofit/>
          </a:bodyPr>
          <a:lstStyle/>
          <a:p>
            <a:pPr algn="r"/>
            <a:r>
              <a:rPr lang="ru-RU" sz="1800" b="1" dirty="0" smtClean="0">
                <a:solidFill>
                  <a:srgbClr val="276CB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(продолжение)</a:t>
            </a:r>
            <a:endParaRPr lang="ru-RU" sz="1800" b="1" dirty="0">
              <a:solidFill>
                <a:srgbClr val="276CB7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0089063"/>
              </p:ext>
            </p:extLst>
          </p:nvPr>
        </p:nvGraphicFramePr>
        <p:xfrm>
          <a:off x="381002" y="1219201"/>
          <a:ext cx="9006838" cy="3718646"/>
        </p:xfrm>
        <a:graphic>
          <a:graphicData uri="http://schemas.openxmlformats.org/drawingml/2006/table">
            <a:tbl>
              <a:tblPr/>
              <a:tblGrid>
                <a:gridCol w="5364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43559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5462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67623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40388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8099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№п/п </a:t>
                      </a:r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болезни </a:t>
                      </a:r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строки  </a:t>
                      </a:r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МКБ 10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пересмотра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озрастная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категория</a:t>
                      </a:r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863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12.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Острые </a:t>
                      </a:r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респираторные инфекции верхних дыхательных путей</a:t>
                      </a:r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11.1</a:t>
                      </a:r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J00-J06</a:t>
                      </a:r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429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13.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Грипп 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11.2</a:t>
                      </a:r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J09- J11</a:t>
                      </a:r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детей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0-17 лет </a:t>
                      </a:r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14.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Пневмонии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11.3</a:t>
                      </a:r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J12-J18</a:t>
                      </a:r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 детей до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лет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15.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Язва </a:t>
                      </a:r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желудка и двенадцатиперстной кишки</a:t>
                      </a:r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12.1</a:t>
                      </a:r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 25-К26</a:t>
                      </a:r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детей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0-17 лет</a:t>
                      </a:r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16.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Гастрит </a:t>
                      </a:r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 дуоденит </a:t>
                      </a:r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12.2</a:t>
                      </a:r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К29</a:t>
                      </a:r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взрослых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лет и старше </a:t>
                      </a:r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0138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17.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Геморрой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12.6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К64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606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18.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Системные </a:t>
                      </a:r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поражения соединительной ткани </a:t>
                      </a:r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14.2</a:t>
                      </a:r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М30-М35</a:t>
                      </a:r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944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19.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Все случаи  смерти женщин (от внематочной беременности, аборта беременных, рожениц и родильниц)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16.0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О00- О99</a:t>
                      </a:r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645" marR="8645" marT="8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2665" y="5387975"/>
            <a:ext cx="1743075" cy="1322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873426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7"/>
          <p:cNvGrpSpPr>
            <a:grpSpLocks/>
          </p:cNvGrpSpPr>
          <p:nvPr/>
        </p:nvGrpSpPr>
        <p:grpSpPr bwMode="auto">
          <a:xfrm>
            <a:off x="9979025" y="5205413"/>
            <a:ext cx="1743075" cy="1277937"/>
            <a:chOff x="999829" y="3274142"/>
            <a:chExt cx="3562339" cy="3305248"/>
          </a:xfrm>
        </p:grpSpPr>
        <p:pic>
          <p:nvPicPr>
            <p:cNvPr id="5" name="Рисунок 8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9830" y="3274142"/>
              <a:ext cx="3562338" cy="26539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Прямоугольник 5"/>
            <p:cNvSpPr/>
            <p:nvPr/>
          </p:nvSpPr>
          <p:spPr>
            <a:xfrm>
              <a:off x="999829" y="5622717"/>
              <a:ext cx="3562339" cy="956673"/>
            </a:xfrm>
            <a:prstGeom prst="rect">
              <a:avLst/>
            </a:prstGeom>
            <a:noFill/>
            <a:ln>
              <a:noFill/>
              <a:prstDash val="solid"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Trebuchet MS" pitchFamily="34" charset="0"/>
                  <a:cs typeface="Arial" pitchFamily="34" charset="0"/>
                </a:defRPr>
              </a:lvl9pPr>
            </a:lstStyle>
            <a:p>
              <a:pPr algn="ctr"/>
              <a:r>
                <a:rPr lang="ru-RU" altLang="en-US" sz="1200" b="1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itchFamily="34" charset="0"/>
                </a:rPr>
                <a:t>Липецкая</a:t>
              </a:r>
              <a:r>
                <a:rPr lang="ru-RU" altLang="en-US" b="1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itchFamily="34" charset="0"/>
                </a:rPr>
                <a:t> </a:t>
              </a:r>
              <a:r>
                <a:rPr lang="ru-RU" altLang="en-US" sz="1200" b="1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itchFamily="34" charset="0"/>
                </a:rPr>
                <a:t>область</a:t>
              </a: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1066800" y="152400"/>
            <a:ext cx="7543800" cy="4146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25" y="1066800"/>
            <a:ext cx="8900474" cy="5080773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533400" y="359727"/>
            <a:ext cx="8915400" cy="7070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Сверить коды  МКБ -10 о первоначальной причине смерти 10  пункта </a:t>
            </a:r>
          </a:p>
          <a:p>
            <a:pPr algn="ctr"/>
            <a:r>
              <a:rPr lang="ru-RU" sz="18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формы106У-08 с заполненной формой №14 граф </a:t>
            </a:r>
            <a:r>
              <a:rPr lang="ru-RU" sz="18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8, 17, 28</a:t>
            </a:r>
            <a:endParaRPr lang="ru-RU" sz="18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829801" y="1371600"/>
            <a:ext cx="2057400" cy="350520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НЕВЕРНО</a:t>
            </a:r>
          </a:p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форме №14 была</a:t>
            </a:r>
          </a:p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заполнена строка </a:t>
            </a:r>
          </a:p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4.1, первоначальная причина смерти пункт «в»</a:t>
            </a:r>
          </a:p>
          <a:p>
            <a:pPr algn="ctr"/>
            <a:endParaRPr lang="ru-RU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заполнена строка 6.0 (состояние), первоначальная причина смерти пункт «б»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 flipH="1" flipV="1">
            <a:off x="9372600" y="2057400"/>
            <a:ext cx="457201" cy="6096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H="1">
            <a:off x="8610600" y="4343400"/>
            <a:ext cx="1219201" cy="10668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83889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3"/>
          <p:cNvSpPr>
            <a:spLocks noChangeArrowheads="1"/>
          </p:cNvSpPr>
          <p:nvPr/>
        </p:nvSpPr>
        <p:spPr bwMode="auto">
          <a:xfrm>
            <a:off x="304800" y="599440"/>
            <a:ext cx="2540000" cy="236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marL="838200" indent="-83820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 dirty="0">
                <a:solidFill>
                  <a:schemeClr val="accent1"/>
                </a:solidFill>
                <a:latin typeface="Times New Roman" pitchFamily="18" charset="0"/>
              </a:rPr>
              <a:t>Таблица </a:t>
            </a:r>
            <a:r>
              <a:rPr lang="ru-RU" altLang="ru-RU" sz="1800" b="1" dirty="0" smtClean="0">
                <a:solidFill>
                  <a:schemeClr val="accent1"/>
                </a:solidFill>
                <a:latin typeface="Times New Roman" pitchFamily="18" charset="0"/>
              </a:rPr>
              <a:t>2100 </a:t>
            </a:r>
            <a:endParaRPr lang="ru-RU" altLang="ru-RU" sz="1800" dirty="0">
              <a:solidFill>
                <a:schemeClr val="accent1"/>
              </a:solidFill>
              <a:latin typeface="Times New Roman" pitchFamily="18" charset="0"/>
            </a:endParaRPr>
          </a:p>
        </p:txBody>
      </p:sp>
      <p:sp>
        <p:nvSpPr>
          <p:cNvPr id="13315" name="Rectangle 14"/>
          <p:cNvSpPr>
            <a:spLocks noChangeArrowheads="1"/>
          </p:cNvSpPr>
          <p:nvPr/>
        </p:nvSpPr>
        <p:spPr bwMode="auto">
          <a:xfrm>
            <a:off x="417889" y="474778"/>
            <a:ext cx="1080891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838200" indent="-83820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 dirty="0">
              <a:latin typeface="Times New Roman" pitchFamily="18" charset="0"/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10234443" y="5219084"/>
            <a:ext cx="1743369" cy="1277153"/>
            <a:chOff x="999829" y="3274142"/>
            <a:chExt cx="3562339" cy="3305248"/>
          </a:xfrm>
        </p:grpSpPr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12" name="Прямоугольник 11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cap="none" spc="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304799" y="929514"/>
            <a:ext cx="8870527" cy="10041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eaLnBrk="0" fontAlgn="t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lvl="0" eaLnBrk="0" fontAlgn="t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Кроме того </a:t>
            </a:r>
            <a:r>
              <a:rPr lang="ru-RU" alt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пациенты, переведенные в другие организации(подразделения), оказывающие  медицинскую помощь в стационарных условиях  </a:t>
            </a:r>
            <a:r>
              <a:rPr lang="ru-RU" alt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alt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____  в том числе новорожденных </a:t>
            </a:r>
            <a:r>
              <a:rPr lang="ru-RU" altLang="ru-RU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______</a:t>
            </a:r>
          </a:p>
          <a:p>
            <a:pPr lvl="0" eaLnBrk="0" fontAlgn="t" hangingPunct="0">
              <a:spcBef>
                <a:spcPct val="0"/>
              </a:spcBef>
              <a:spcAft>
                <a:spcPct val="0"/>
              </a:spcAft>
            </a:pPr>
            <a:endParaRPr lang="ru-RU" altLang="ru-RU" sz="1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fontAlgn="t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endParaRPr lang="ru-RU" altLang="ru-RU" sz="16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t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altLang="ru-RU" sz="2800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17889" y="2743200"/>
            <a:ext cx="2397971" cy="190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Таблица</a:t>
            </a:r>
            <a:r>
              <a:rPr lang="ru-RU" dirty="0" smtClean="0">
                <a:solidFill>
                  <a:schemeClr val="accent1"/>
                </a:solidFill>
              </a:rPr>
              <a:t> </a:t>
            </a:r>
            <a:r>
              <a:rPr lang="ru-RU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2200</a:t>
            </a:r>
            <a:endParaRPr lang="ru-RU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17889" y="3276599"/>
            <a:ext cx="8802311" cy="83820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общего числа умерших (стр.1) умерло новорожденных в первые 168 часов жизни </a:t>
            </a:r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_______,           </a:t>
            </a:r>
            <a:r>
              <a:rPr lang="ru-RU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умерло </a:t>
            </a:r>
            <a:r>
              <a:rPr lang="ru-RU" sz="1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первые 24 часа после поступления в стационар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в возрасте 0-24 часа после рождения </a:t>
            </a:r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_____,из них недоношенные </a:t>
            </a:r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_____, до 1 года (без умерших в первые 24 часа  после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рождения) </a:t>
            </a:r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____, в том числе от пневмонии  </a:t>
            </a:r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______.</a:t>
            </a: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defRPr/>
            </a:pPr>
            <a:r>
              <a:rPr lang="ru-RU" sz="1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17889" y="1524000"/>
            <a:ext cx="8573711" cy="11430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eaLnBrk="0" fontAlgn="t" hangingPunct="0">
              <a:spcBef>
                <a:spcPct val="0"/>
              </a:spcBef>
              <a:spcAft>
                <a:spcPct val="0"/>
              </a:spcAft>
            </a:pPr>
            <a:endParaRPr lang="ru-RU" altLang="ru-RU" sz="16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t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Переведенные </a:t>
            </a:r>
            <a:r>
              <a:rPr lang="ru-RU" alt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пациенты </a:t>
            </a:r>
            <a:r>
              <a:rPr lang="ru-RU" alt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не указываются в таблице </a:t>
            </a:r>
            <a:r>
              <a:rPr lang="ru-RU" alt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2000</a:t>
            </a:r>
            <a:r>
              <a:rPr lang="ru-RU" alt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(А, Б, В)</a:t>
            </a:r>
            <a:r>
              <a:rPr lang="ru-RU" altLang="ru-RU" sz="1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сведения о них отражаются в таблице </a:t>
            </a:r>
            <a:r>
              <a:rPr lang="ru-RU" alt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2100</a:t>
            </a:r>
            <a:r>
              <a:rPr lang="ru-RU" alt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стр.</a:t>
            </a:r>
            <a:r>
              <a:rPr lang="ru-RU" alt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altLang="ru-RU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alt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eaLnBrk="0" fontAlgn="t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Контроль:</a:t>
            </a:r>
            <a:r>
              <a:rPr lang="ru-RU" alt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таб. 2100, стр.1 - учитывайте что в эту графу  входят и  больные новорожденные) </a:t>
            </a:r>
            <a:r>
              <a:rPr lang="ru-RU" alt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≥</a:t>
            </a:r>
            <a:r>
              <a:rPr lang="ru-RU" alt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ФФСН №30 таб.3101, стр.1 (за счет больных </a:t>
            </a:r>
            <a:r>
              <a:rPr lang="ru-RU" alt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новорожденных учтенных по стр.78).  </a:t>
            </a:r>
          </a:p>
          <a:p>
            <a:pPr lvl="0" eaLnBrk="0" fontAlgn="t" hangingPunct="0">
              <a:spcBef>
                <a:spcPct val="0"/>
              </a:spcBef>
              <a:spcAft>
                <a:spcPct val="0"/>
              </a:spcAft>
            </a:pPr>
            <a:endParaRPr lang="ru-RU" alt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7199" y="5867400"/>
            <a:ext cx="8534401" cy="7620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Контроль:</a:t>
            </a:r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табл. 2200, стр.4 ( дети до 1 года , умершие  в первые 24 часа после поступления в стационар) сопоставить с таблицей  2000 (В) , стр.1.0, гр. 28 </a:t>
            </a:r>
          </a:p>
          <a:p>
            <a:pPr lvl="0">
              <a:defRPr/>
            </a:pPr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Контроль: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табл.2200,стр. 5  ( из   строки</a:t>
            </a:r>
            <a:r>
              <a:rPr lang="en-US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 ,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сопоставить с таблицей 2000 (В) стр.11.3,гр. 28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9557084" y="717550"/>
            <a:ext cx="1720516" cy="202565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eaLnBrk="0" fontAlgn="t" hangingPunct="0"/>
            <a:r>
              <a:rPr lang="ru-RU" alt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</a:rPr>
              <a:t>Количество переведенных новорожденных  в цифрах </a:t>
            </a:r>
            <a:r>
              <a:rPr lang="ru-RU" altLang="ru-RU" sz="1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расщифровать</a:t>
            </a:r>
            <a:r>
              <a:rPr lang="ru-RU" altLang="ru-RU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6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t" hangingPunct="0"/>
            <a:r>
              <a:rPr lang="ru-RU" altLang="ru-RU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alt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медицинским </a:t>
            </a:r>
            <a:r>
              <a:rPr lang="ru-RU" altLang="ru-RU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организациям.</a:t>
            </a:r>
            <a:endParaRPr lang="ru-RU" altLang="ru-RU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flipH="1" flipV="1">
            <a:off x="8589188" y="1336039"/>
            <a:ext cx="935812" cy="22860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Прямоугольник 3"/>
          <p:cNvSpPr/>
          <p:nvPr/>
        </p:nvSpPr>
        <p:spPr>
          <a:xfrm>
            <a:off x="9654963" y="3886200"/>
            <a:ext cx="1752600" cy="1236490"/>
          </a:xfrm>
          <a:prstGeom prst="rect">
            <a:avLst/>
          </a:prstGeom>
          <a:solidFill>
            <a:srgbClr val="48ADE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Сравнить данные с формой ФССН №32 таблицей  2245, 2247</a:t>
            </a:r>
            <a:endPara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5844985"/>
              </p:ext>
            </p:extLst>
          </p:nvPr>
        </p:nvGraphicFramePr>
        <p:xfrm>
          <a:off x="533399" y="4292360"/>
          <a:ext cx="8458201" cy="1346440"/>
        </p:xfrm>
        <a:graphic>
          <a:graphicData uri="http://schemas.openxmlformats.org/drawingml/2006/table">
            <a:tbl>
              <a:tblPr/>
              <a:tblGrid>
                <a:gridCol w="2861442"/>
                <a:gridCol w="1176491"/>
                <a:gridCol w="963847"/>
                <a:gridCol w="1051467"/>
                <a:gridCol w="1022924"/>
                <a:gridCol w="1382030"/>
              </a:tblGrid>
              <a:tr h="219941">
                <a:tc rowSpan="2"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 показателей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4" marR="4824" marT="48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№строки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4" marR="4824" marT="48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4" marR="4824" marT="48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том  числе массой тела при рождении в граммах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4" marR="4824" marT="482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rtl="0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4" marR="4824" marT="482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rtl="0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4" marR="4824" marT="482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941">
                <a:tc vMerge="1">
                  <a:txBody>
                    <a:bodyPr/>
                    <a:lstStyle/>
                    <a:p>
                      <a:pPr algn="ctr" rtl="0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4" marR="4824" marT="482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rtl="0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4" marR="4824" marT="482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rtl="0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4" marR="4824" marT="482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500-749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4" marR="4824" marT="482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750-999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4" marR="4824" marT="482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1000-1499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4" marR="4824" marT="482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515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Родилось</a:t>
                      </a:r>
                      <a:r>
                        <a:rPr lang="ru-RU" sz="12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живыми 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4" marR="4824" marT="48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4" marR="4824" marT="48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4" marR="43420" marT="482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4" marR="43420" marT="482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4" marR="43420" marT="482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4" marR="43420" marT="482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515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 умерло - всего 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4" marR="4824" marT="48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4" marR="4824" marT="48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4" marR="43420" marT="482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4" marR="43420" marT="482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4" marR="43420" marT="482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4" marR="43420" marT="482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3528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 умерло в первые 168 часов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4" marR="4824" marT="48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4" marR="4824" marT="48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24" marR="43420" marT="482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24" marR="43420" marT="482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24" marR="43420" marT="482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24" marR="43420" marT="482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15" name="Прямая со стрелкой 14"/>
          <p:cNvCxnSpPr/>
          <p:nvPr/>
        </p:nvCxnSpPr>
        <p:spPr>
          <a:xfrm flipH="1" flipV="1">
            <a:off x="8793853" y="3285862"/>
            <a:ext cx="876773" cy="1681466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V="1">
            <a:off x="4495185" y="4985613"/>
            <a:ext cx="5175441" cy="595504"/>
          </a:xfrm>
          <a:prstGeom prst="straightConnector1">
            <a:avLst/>
          </a:prstGeom>
          <a:ln w="28575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H="1" flipV="1">
            <a:off x="8550063" y="1345647"/>
            <a:ext cx="1834040" cy="2540553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5487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3"/>
          <p:cNvSpPr>
            <a:spLocks noChangeArrowheads="1"/>
          </p:cNvSpPr>
          <p:nvPr/>
        </p:nvSpPr>
        <p:spPr bwMode="auto">
          <a:xfrm>
            <a:off x="762000" y="990600"/>
            <a:ext cx="2997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marL="838200" indent="-83820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 dirty="0">
                <a:solidFill>
                  <a:schemeClr val="accent1"/>
                </a:solidFill>
                <a:latin typeface="Times New Roman" pitchFamily="18" charset="0"/>
              </a:rPr>
              <a:t>Таблица </a:t>
            </a:r>
            <a:r>
              <a:rPr lang="ru-RU" altLang="ru-RU" sz="1800" b="1" dirty="0" smtClean="0">
                <a:solidFill>
                  <a:srgbClr val="1E81B2"/>
                </a:solidFill>
                <a:latin typeface="Times New Roman" pitchFamily="18" charset="0"/>
              </a:rPr>
              <a:t>3000</a:t>
            </a:r>
            <a:endParaRPr lang="ru-RU" altLang="ru-RU" sz="1800" dirty="0">
              <a:solidFill>
                <a:srgbClr val="1E81B2"/>
              </a:solidFill>
              <a:latin typeface="Times New Roman" pitchFamily="18" charset="0"/>
            </a:endParaRPr>
          </a:p>
        </p:txBody>
      </p:sp>
      <p:sp>
        <p:nvSpPr>
          <p:cNvPr id="13315" name="Rectangle 14"/>
          <p:cNvSpPr>
            <a:spLocks noChangeArrowheads="1"/>
          </p:cNvSpPr>
          <p:nvPr/>
        </p:nvSpPr>
        <p:spPr bwMode="auto">
          <a:xfrm>
            <a:off x="457200" y="685800"/>
            <a:ext cx="37338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838200" indent="-83820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 dirty="0">
              <a:latin typeface="Times New Roman" pitchFamily="18" charset="0"/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10234443" y="5219084"/>
            <a:ext cx="1743369" cy="1277153"/>
            <a:chOff x="999829" y="3274142"/>
            <a:chExt cx="3562339" cy="3305248"/>
          </a:xfrm>
        </p:grpSpPr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12" name="Прямоугольник 11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cap="none" spc="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7575862"/>
              </p:ext>
            </p:extLst>
          </p:nvPr>
        </p:nvGraphicFramePr>
        <p:xfrm>
          <a:off x="609601" y="1600200"/>
          <a:ext cx="9143999" cy="3674120"/>
        </p:xfrm>
        <a:graphic>
          <a:graphicData uri="http://schemas.openxmlformats.org/drawingml/2006/table">
            <a:tbl>
              <a:tblPr/>
              <a:tblGrid>
                <a:gridCol w="2110153"/>
                <a:gridCol w="781538"/>
                <a:gridCol w="796826"/>
                <a:gridCol w="1001483"/>
                <a:gridCol w="1001482"/>
                <a:gridCol w="951594"/>
                <a:gridCol w="971106"/>
                <a:gridCol w="921217"/>
                <a:gridCol w="608600"/>
              </a:tblGrid>
              <a:tr h="396424">
                <a:tc row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заболеваний 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526" marR="5552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строки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526" marR="5552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Код по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МКБ-10 пересмотра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526" marR="5552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tabLst>
                          <a:tab pos="449263" algn="l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tabLst>
                          <a:tab pos="449263" algn="l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tabLst>
                          <a:tab pos="449263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>
                          <a:tab pos="449263" algn="l"/>
                        </a:tabLst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Массой тела при рождении до 1000 г (500-999г)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526" marR="5552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Массой тела при рождении 1000 г и более</a:t>
                      </a:r>
                      <a:endParaRPr kumimoji="0" lang="ru-RU" alt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526" marR="5552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02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9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Поступило пациентов в первые 0-6 дней после рождения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526" marR="5552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 умерло</a:t>
                      </a:r>
                      <a:endParaRPr kumimoji="0" lang="ru-RU" alt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526" marR="5552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9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Поступило пациентов в первые 0-6 дней после рождения</a:t>
                      </a:r>
                      <a:endParaRPr kumimoji="0" lang="ru-RU" alt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526" marR="5552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 умерло</a:t>
                      </a:r>
                      <a:endParaRPr kumimoji="0" lang="ru-RU" alt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526" marR="5552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001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526" marR="5552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9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том числе </a:t>
                      </a:r>
                      <a:endParaRPr kumimoji="0" lang="ru-RU" alt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9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первые 0-6 дней после рождения</a:t>
                      </a:r>
                      <a:endParaRPr kumimoji="0" lang="ru-RU" alt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526" marR="5552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kumimoji="0" lang="ru-RU" alt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526" marR="5552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9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том числе в первые 0-6 дней после рождения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526" marR="5552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620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kumimoji="0" lang="ru-RU" alt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526" marR="5552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526" marR="5552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kumimoji="0" lang="ru-RU" alt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526" marR="5552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526" marR="5552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526" marR="5552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526" marR="5552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526" marR="5552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kumimoji="0" lang="ru-RU" alt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526" marR="5552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kumimoji="0" lang="ru-RU" alt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526" marR="5552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986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новорожденных с заболеваниями</a:t>
                      </a:r>
                      <a:endParaRPr kumimoji="0" lang="ru-RU" alt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в том числе с заболеваниями:</a:t>
                      </a:r>
                      <a:endParaRPr kumimoji="0" lang="ru-RU" alt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526" marR="5552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kumimoji="0" lang="ru-RU" alt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526" marR="5552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526" marR="5552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526" marR="5552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526" marR="5552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526" marR="5552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526" marR="5552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526" marR="5552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526" marR="5552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986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………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526" marR="5552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526" marR="5552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J00-J06, J</a:t>
                      </a:r>
                      <a:r>
                        <a:rPr kumimoji="0" lang="ru-RU" alt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r>
                        <a:rPr kumimoji="0" lang="en-US" alt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-J11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526" marR="5552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526" marR="5552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526" marR="5552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526" marR="5552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526" marR="5552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526" marR="5552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526" marR="5552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143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Прочие болезни 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526" marR="5552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526" marR="5552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J12-J18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526" marR="5552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526" marR="5552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526" marR="5552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526" marR="5552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526" marR="5552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526" marR="5552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526" marR="5552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609600" y="5410200"/>
            <a:ext cx="9144000" cy="901372"/>
          </a:xfrm>
          <a:prstGeom prst="rect">
            <a:avLst/>
          </a:prstGeom>
          <a:solidFill>
            <a:srgbClr val="48ADE0"/>
          </a:solidFill>
          <a:ln>
            <a:solidFill>
              <a:srgbClr val="48AD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Таблица заполняется только медицинской организацией, в которую  </a:t>
            </a:r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переводились 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новорожденные  в возрасте 0-6 дней </a:t>
            </a:r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других МО , 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в данной организации  есть койки для выхаживания недоношенных и патологии новорожденных.</a:t>
            </a:r>
          </a:p>
          <a:p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05200" y="4612341"/>
            <a:ext cx="6248400" cy="570884"/>
          </a:xfrm>
          <a:prstGeom prst="rect">
            <a:avLst/>
          </a:prstGeom>
          <a:solidFill>
            <a:srgbClr val="48AD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Расшифровать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нозологиям строку  7 «Прочие болезни» по всем графам</a:t>
            </a:r>
            <a:endPara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23129" y="3567309"/>
            <a:ext cx="6230471" cy="740232"/>
          </a:xfrm>
          <a:prstGeom prst="rect">
            <a:avLst/>
          </a:prstGeom>
          <a:solidFill>
            <a:srgbClr val="48AD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Расшифровать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к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оличество поступивших по 1 строке (гр.4+гр.7) цифровыми значениями  в разрезе медицинских 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организаций, из которых были переводы</a:t>
            </a:r>
            <a:endParaRPr lang="ru-RU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09600" y="304800"/>
            <a:ext cx="8915400" cy="685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 новорожденных  с заболеваниями, поступивших в возрасте  0-6 дней, исход их  лечения </a:t>
            </a:r>
            <a:endParaRPr lang="ru-RU" sz="1800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4411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38252"/>
            <a:ext cx="9144001" cy="427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/>
          </a:bodyPr>
          <a:lstStyle>
            <a:lvl1pPr marL="838200" indent="-838200" eaLnBrk="0" hangingPunct="0">
              <a:defRPr sz="4400">
                <a:solidFill>
                  <a:schemeClr val="tx1"/>
                </a:solidFill>
                <a:latin typeface="Arial" charset="0"/>
              </a:defRPr>
            </a:lvl1pPr>
            <a:lvl2pPr marL="838200" indent="-838200" eaLnBrk="0" hangingPunct="0">
              <a:defRPr sz="4400">
                <a:solidFill>
                  <a:schemeClr val="tx1"/>
                </a:solidFill>
                <a:latin typeface="Arial" charset="0"/>
              </a:defRPr>
            </a:lvl2pPr>
            <a:lvl3pPr marL="838200" indent="-838200" eaLnBrk="0" hangingPunct="0">
              <a:defRPr sz="4400">
                <a:solidFill>
                  <a:schemeClr val="tx1"/>
                </a:solidFill>
                <a:latin typeface="Arial" charset="0"/>
              </a:defRPr>
            </a:lvl3pPr>
            <a:lvl4pPr marL="838200" indent="-838200" eaLnBrk="0" hangingPunct="0">
              <a:defRPr sz="4400">
                <a:solidFill>
                  <a:schemeClr val="tx1"/>
                </a:solidFill>
                <a:latin typeface="Arial" charset="0"/>
              </a:defRPr>
            </a:lvl4pPr>
            <a:lvl5pPr marL="838200" indent="-838200" eaLnBrk="0" hangingPunct="0">
              <a:defRPr sz="4400">
                <a:solidFill>
                  <a:schemeClr val="tx1"/>
                </a:solidFill>
                <a:latin typeface="Arial" charset="0"/>
              </a:defRPr>
            </a:lvl5pPr>
            <a:lvl6pPr marL="1295400" indent="-838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1752600" indent="-838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2209800" indent="-838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2667000" indent="-8382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altLang="ru-RU" sz="1800" b="1" dirty="0" smtClean="0">
                <a:solidFill>
                  <a:srgbClr val="276CB7"/>
                </a:solidFill>
                <a:latin typeface="Times New Roman" pitchFamily="18" charset="0"/>
              </a:rPr>
              <a:t>1.Состав пациентов в стационаре, сроки и исходы лечения </a:t>
            </a:r>
            <a:endParaRPr lang="ru-RU" altLang="ru-RU" sz="1800" dirty="0">
              <a:solidFill>
                <a:srgbClr val="276CB7"/>
              </a:solidFill>
              <a:latin typeface="Times New Roman" pitchFamily="18" charset="0"/>
            </a:endParaRPr>
          </a:p>
        </p:txBody>
      </p:sp>
      <p:graphicFrame>
        <p:nvGraphicFramePr>
          <p:cNvPr id="14" name="Объект 1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079904"/>
              </p:ext>
            </p:extLst>
          </p:nvPr>
        </p:nvGraphicFramePr>
        <p:xfrm>
          <a:off x="457200" y="1044021"/>
          <a:ext cx="9296400" cy="546365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6410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5811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3297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69594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272321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944766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951198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434464">
                <a:tc rowSpan="3"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болезни  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строки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Код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по МКБ -10 пересмотра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А.Взрослые  (18 лет и более )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310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Выписано пациентов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498036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 доставленных по экстр. показаниям 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  скорой медицин.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помощью</a:t>
                      </a: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Проведено койко-дней</a:t>
                      </a: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944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1816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Всего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1.0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А00-Т98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5939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том числе: </a:t>
                      </a:r>
                    </a:p>
                    <a:p>
                      <a:pPr algn="l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некоторые инфекционные и паразитарные болезни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8489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из них кишечные болезни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151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2.1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1380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туберкулез органов дыхания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2.2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7286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менингококковая инфекция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2.3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9446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……..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176" marR="39176" marT="652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grpSp>
        <p:nvGrpSpPr>
          <p:cNvPr id="8" name="Группа 7"/>
          <p:cNvGrpSpPr/>
          <p:nvPr/>
        </p:nvGrpSpPr>
        <p:grpSpPr>
          <a:xfrm>
            <a:off x="10369426" y="5482188"/>
            <a:ext cx="1743369" cy="1277153"/>
            <a:chOff x="999829" y="3274142"/>
            <a:chExt cx="3562339" cy="3305248"/>
          </a:xfrm>
        </p:grpSpPr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10" name="Прямоугольник 9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cap="none" spc="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" name="Rectangle 2"/>
          <p:cNvSpPr txBox="1">
            <a:spLocks noChangeArrowheads="1"/>
          </p:cNvSpPr>
          <p:nvPr/>
        </p:nvSpPr>
        <p:spPr>
          <a:xfrm>
            <a:off x="706782" y="665922"/>
            <a:ext cx="1815547" cy="38100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838200" indent="-838200"/>
            <a:r>
              <a:rPr lang="ru-RU" altLang="ru-RU" sz="1800" b="1" dirty="0" smtClean="0">
                <a:solidFill>
                  <a:schemeClr val="tx1"/>
                </a:solidFill>
                <a:latin typeface="Times New Roman" pitchFamily="18" charset="0"/>
              </a:rPr>
              <a:t>   </a:t>
            </a:r>
            <a:r>
              <a:rPr lang="ru-RU" altLang="ru-RU" sz="1800" b="1" dirty="0" smtClean="0">
                <a:solidFill>
                  <a:srgbClr val="2C77CA"/>
                </a:solidFill>
                <a:latin typeface="Times New Roman" pitchFamily="18" charset="0"/>
              </a:rPr>
              <a:t>Таблица 2000</a:t>
            </a:r>
            <a:endParaRPr lang="ru-RU" altLang="ru-RU" sz="1800" dirty="0" smtClean="0">
              <a:solidFill>
                <a:srgbClr val="2C77CA"/>
              </a:solidFill>
              <a:latin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791200" y="3581400"/>
            <a:ext cx="3962400" cy="1447799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Строка «Всего» 1.0 равна сумме строк</a:t>
            </a:r>
          </a:p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2.0 + 3.0+ 4.0 + 5.0 + 6.0+ 7.0+ 8.0+ 9.0+ 10.0+ 11.0+ 12.0+ 13.0 +14.0 +15.0 +16.0 +17.0 +18.0 +19.0 + 20.0  </a:t>
            </a:r>
          </a:p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</a:t>
            </a:r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по 33 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графу</a:t>
            </a:r>
            <a:endPara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154006" y="3445665"/>
            <a:ext cx="1656994" cy="1202536"/>
          </a:xfrm>
          <a:prstGeom prst="rect">
            <a:avLst/>
          </a:prstGeom>
          <a:solidFill>
            <a:srgbClr val="48ADE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ГУЗ «Липецкая городская больница №3  «Свободный Сокол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!!!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ectangle 276"/>
          <p:cNvSpPr>
            <a:spLocks noChangeArrowheads="1"/>
          </p:cNvSpPr>
          <p:nvPr/>
        </p:nvSpPr>
        <p:spPr bwMode="auto">
          <a:xfrm>
            <a:off x="4876800" y="5137727"/>
            <a:ext cx="4876800" cy="1369953"/>
          </a:xfrm>
          <a:prstGeom prst="rect">
            <a:avLst/>
          </a:prstGeom>
          <a:solidFill>
            <a:schemeClr val="bg2">
              <a:lumMod val="75000"/>
            </a:schemeClr>
          </a:solidFill>
          <a:ln w="6350">
            <a:noFill/>
            <a:miter lim="800000"/>
            <a:headEnd/>
            <a:tailEnd/>
          </a:ln>
          <a:extLst/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buNone/>
            </a:pPr>
            <a:r>
              <a:rPr lang="ru-RU" altLang="ru-RU" sz="1600" b="1" dirty="0" smtClean="0">
                <a:latin typeface="Times New Roman" pitchFamily="18" charset="0"/>
              </a:rPr>
              <a:t>Таблица 2000 ( взрослые 18 лет и более) по  всем строкам и графам должна быть больше либо равна данным, указанным в таблице 2000 (взрослые старше трудоспособного возраста), в том числе по «прочим»</a:t>
            </a:r>
          </a:p>
        </p:txBody>
      </p:sp>
      <p:cxnSp>
        <p:nvCxnSpPr>
          <p:cNvPr id="11" name="Прямая со стрелкой 10"/>
          <p:cNvCxnSpPr/>
          <p:nvPr/>
        </p:nvCxnSpPr>
        <p:spPr>
          <a:xfrm flipH="1">
            <a:off x="9780494" y="4648201"/>
            <a:ext cx="963706" cy="833987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2503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3"/>
          <p:cNvSpPr>
            <a:spLocks noChangeArrowheads="1"/>
          </p:cNvSpPr>
          <p:nvPr/>
        </p:nvSpPr>
        <p:spPr bwMode="auto">
          <a:xfrm>
            <a:off x="457200" y="767686"/>
            <a:ext cx="2540000" cy="360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838200" indent="-83820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 dirty="0">
                <a:solidFill>
                  <a:srgbClr val="276CB7"/>
                </a:solidFill>
                <a:latin typeface="Times New Roman" pitchFamily="18" charset="0"/>
              </a:rPr>
              <a:t>Таблица </a:t>
            </a:r>
            <a:r>
              <a:rPr lang="ru-RU" altLang="ru-RU" sz="1800" b="1" dirty="0" smtClean="0">
                <a:solidFill>
                  <a:srgbClr val="276CB7"/>
                </a:solidFill>
                <a:latin typeface="Times New Roman" pitchFamily="18" charset="0"/>
              </a:rPr>
              <a:t>4000</a:t>
            </a:r>
            <a:endParaRPr lang="ru-RU" altLang="ru-RU" sz="1800" dirty="0">
              <a:solidFill>
                <a:srgbClr val="276CB7"/>
              </a:solidFill>
              <a:latin typeface="Times New Roman" pitchFamily="18" charset="0"/>
            </a:endParaRPr>
          </a:p>
        </p:txBody>
      </p:sp>
      <p:sp>
        <p:nvSpPr>
          <p:cNvPr id="12291" name="Rectangle 14"/>
          <p:cNvSpPr>
            <a:spLocks noChangeArrowheads="1"/>
          </p:cNvSpPr>
          <p:nvPr/>
        </p:nvSpPr>
        <p:spPr bwMode="auto">
          <a:xfrm>
            <a:off x="457200" y="176330"/>
            <a:ext cx="8475132" cy="591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838200" indent="-83820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 dirty="0">
                <a:solidFill>
                  <a:srgbClr val="276CB7"/>
                </a:solidFill>
                <a:latin typeface="Times New Roman" pitchFamily="18" charset="0"/>
              </a:rPr>
              <a:t>Хирургическая работа </a:t>
            </a:r>
            <a:r>
              <a:rPr lang="ru-RU" altLang="ru-RU" sz="1800" b="1" dirty="0" smtClean="0">
                <a:solidFill>
                  <a:srgbClr val="276CB7"/>
                </a:solidFill>
                <a:latin typeface="Times New Roman" pitchFamily="18" charset="0"/>
              </a:rPr>
              <a:t> организации</a:t>
            </a:r>
            <a:endParaRPr lang="ru-RU" altLang="ru-RU" sz="1800" dirty="0">
              <a:solidFill>
                <a:srgbClr val="276CB7"/>
              </a:solidFill>
              <a:latin typeface="Times New Roman" pitchFamily="18" charset="0"/>
            </a:endParaRPr>
          </a:p>
        </p:txBody>
      </p:sp>
      <p:graphicFrame>
        <p:nvGraphicFramePr>
          <p:cNvPr id="216355" name="Group 13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5832858"/>
              </p:ext>
            </p:extLst>
          </p:nvPr>
        </p:nvGraphicFramePr>
        <p:xfrm>
          <a:off x="457199" y="1295399"/>
          <a:ext cx="9601201" cy="3761948"/>
        </p:xfrm>
        <a:graphic>
          <a:graphicData uri="http://schemas.openxmlformats.org/drawingml/2006/table">
            <a:tbl>
              <a:tblPr/>
              <a:tblGrid>
                <a:gridCol w="202592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8339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6008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4802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91995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76167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351168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1450977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367195">
                <a:tc rowSpan="3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операции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строки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Число проведенных операций 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 </a:t>
                      </a:r>
                    </a:p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применением ВМТ </a:t>
                      </a: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операций при которых наблюдались осложнения </a:t>
                      </a:r>
                    </a:p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6719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 детям 0-17 лет 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0861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0-14 лет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 года 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15-17 лет 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67195"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30390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операций</a:t>
                      </a:r>
                    </a:p>
                  </a:txBody>
                  <a:tcPr marL="121920" marR="121920"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11987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том числе  операции на нервной системе </a:t>
                      </a:r>
                    </a:p>
                  </a:txBody>
                  <a:tcPr marL="121920" marR="121920"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30390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……..</a:t>
                      </a: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530390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прочие операции </a:t>
                      </a: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pSp>
        <p:nvGrpSpPr>
          <p:cNvPr id="10" name="Группа 9"/>
          <p:cNvGrpSpPr/>
          <p:nvPr/>
        </p:nvGrpSpPr>
        <p:grpSpPr>
          <a:xfrm>
            <a:off x="10234443" y="5219084"/>
            <a:ext cx="1743369" cy="1277153"/>
            <a:chOff x="999829" y="3274142"/>
            <a:chExt cx="3562339" cy="3305248"/>
          </a:xfrm>
        </p:grpSpPr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12" name="Прямоугольник 11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cap="none" spc="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3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B1876-BBF9-4D7E-BC8D-B06C72D87234}" type="slidenum">
              <a:rPr lang="ru-RU" smtClean="0">
                <a:solidFill>
                  <a:schemeClr val="bg2">
                    <a:lumMod val="50000"/>
                  </a:schemeClr>
                </a:solidFill>
              </a:rPr>
              <a:t>20</a:t>
            </a:fld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57200" y="5434577"/>
            <a:ext cx="9296400" cy="5090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есть «прочие» по строкам  2 и 8 – расшифровать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352800" y="3048001"/>
            <a:ext cx="6705600" cy="1295399"/>
          </a:xfrm>
          <a:prstGeom prst="rect">
            <a:avLst/>
          </a:prstGeom>
          <a:solidFill>
            <a:srgbClr val="48AD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Строка 1 (всего операций) равна сумме строк 2+3+4+5+6+7+8+9+10+11+12+13+14+15+16+17+18+19+20+21 по всем графам 3-28. </a:t>
            </a:r>
          </a:p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Таблица 4000 &gt; = таблицы 4001 по всем графам, в том числе и по «прочим».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725271" y="4485453"/>
            <a:ext cx="7315200" cy="588444"/>
          </a:xfrm>
          <a:prstGeom prst="rect">
            <a:avLst/>
          </a:prstGeom>
          <a:solidFill>
            <a:srgbClr val="48AD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Строка 21 таб. 4000 (прочие операции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должна быть с минимальными 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значениями 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расшифрована 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всем графам с 3-28, 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таб. 4001 3-8 графы.</a:t>
            </a:r>
            <a:endPara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7914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3"/>
          <p:cNvSpPr>
            <a:spLocks noChangeArrowheads="1"/>
          </p:cNvSpPr>
          <p:nvPr/>
        </p:nvSpPr>
        <p:spPr bwMode="auto">
          <a:xfrm>
            <a:off x="457200" y="685800"/>
            <a:ext cx="1905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838200" indent="-83820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 dirty="0" smtClean="0">
                <a:solidFill>
                  <a:schemeClr val="accent1"/>
                </a:solidFill>
                <a:latin typeface="Times New Roman" pitchFamily="18" charset="0"/>
              </a:rPr>
              <a:t>Таблица 4000</a:t>
            </a:r>
            <a:endParaRPr lang="ru-RU" altLang="ru-RU" sz="16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2291" name="Rectangle 14"/>
          <p:cNvSpPr>
            <a:spLocks noChangeArrowheads="1"/>
          </p:cNvSpPr>
          <p:nvPr/>
        </p:nvSpPr>
        <p:spPr bwMode="auto">
          <a:xfrm>
            <a:off x="533400" y="212651"/>
            <a:ext cx="8856621" cy="625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 anchorCtr="1">
            <a:normAutofit fontScale="92500" lnSpcReduction="20000"/>
          </a:bodyPr>
          <a:lstStyle>
            <a:lvl1pPr marL="838200" indent="-83820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lvl="0" algn="ctr">
              <a:spcBef>
                <a:spcPct val="0"/>
              </a:spcBef>
              <a:buClrTx/>
              <a:buSzTx/>
              <a:buNone/>
            </a:pPr>
            <a:endParaRPr lang="ru-RU" sz="1800" dirty="0"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6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Хирургическая </a:t>
            </a:r>
            <a:r>
              <a:rPr lang="ru-RU" altLang="ru-RU" sz="2600" b="1" dirty="0">
                <a:solidFill>
                  <a:schemeClr val="accent1"/>
                </a:solidFill>
                <a:latin typeface="Times New Roman" pitchFamily="18" charset="0"/>
                <a:cs typeface="Times New Roman" panose="02020603050405020304" pitchFamily="18" charset="0"/>
              </a:rPr>
              <a:t>работа </a:t>
            </a:r>
            <a:r>
              <a:rPr lang="ru-RU" altLang="ru-RU" sz="2600" b="1" dirty="0" smtClean="0">
                <a:solidFill>
                  <a:schemeClr val="accent1"/>
                </a:solidFill>
                <a:latin typeface="Times New Roman" pitchFamily="18" charset="0"/>
                <a:cs typeface="Times New Roman" panose="02020603050405020304" pitchFamily="18" charset="0"/>
              </a:rPr>
              <a:t> организации</a:t>
            </a:r>
            <a:endParaRPr lang="ru-RU" altLang="ru-RU" sz="2600" b="1" dirty="0">
              <a:solidFill>
                <a:schemeClr val="accent1"/>
              </a:solidFill>
              <a:latin typeface="Times New Roman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6355" name="Group 13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0055974"/>
              </p:ext>
            </p:extLst>
          </p:nvPr>
        </p:nvGraphicFramePr>
        <p:xfrm>
          <a:off x="469308" y="1357050"/>
          <a:ext cx="7030283" cy="5295062"/>
        </p:xfrm>
        <a:graphic>
          <a:graphicData uri="http://schemas.openxmlformats.org/drawingml/2006/table">
            <a:tbl>
              <a:tblPr/>
              <a:tblGrid>
                <a:gridCol w="455989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47039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16147"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операции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строки  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16147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них: краниотомия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2.3.2.1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0456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них: при болевых  синдромах</a:t>
                      </a:r>
                    </a:p>
                  </a:txBody>
                  <a:tcPr marL="121920" marR="121920"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2.6.1</a:t>
                      </a: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85309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 </a:t>
                      </a:r>
                      <a:r>
                        <a:rPr kumimoji="0" 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васкулярная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декомпрессия</a:t>
                      </a:r>
                    </a:p>
                  </a:txBody>
                  <a:tcPr marL="121920" marR="121920"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2.6.1.1</a:t>
                      </a: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37446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операции  при врожденных аномалиях развития центральной нервной системы</a:t>
                      </a:r>
                    </a:p>
                  </a:txBody>
                  <a:tcPr marL="121920" marR="121920"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2.11</a:t>
                      </a: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16147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операции на лимфатической системе</a:t>
                      </a: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5051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операции на сердце </a:t>
                      </a: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16147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 на открытом сердце</a:t>
                      </a: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7.1</a:t>
                      </a: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316147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 с искусственным кровообращением</a:t>
                      </a: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7.1.2</a:t>
                      </a: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316147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коррекция врожденных пороков сердца</a:t>
                      </a: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7.2</a:t>
                      </a: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365581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коррекция приобретенных поражений клапанов сердца</a:t>
                      </a: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7.3</a:t>
                      </a: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316147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 нарушении ритма- всего</a:t>
                      </a: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7.4</a:t>
                      </a: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316147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 имплантация кардиостимулятора</a:t>
                      </a: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7.4.1</a:t>
                      </a: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316147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коррекция </a:t>
                      </a:r>
                      <a:r>
                        <a:rPr kumimoji="0" 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тахиаритмий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7.4.2</a:t>
                      </a: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316147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 </a:t>
                      </a:r>
                      <a:r>
                        <a:rPr kumimoji="0" 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катетерных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аблаций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7.4.2.1</a:t>
                      </a: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6147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прочие операции </a:t>
                      </a: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21.0</a:t>
                      </a: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7"/>
                  </a:ext>
                </a:extLst>
              </a:tr>
            </a:tbl>
          </a:graphicData>
        </a:graphic>
      </p:graphicFrame>
      <p:grpSp>
        <p:nvGrpSpPr>
          <p:cNvPr id="10" name="Группа 9"/>
          <p:cNvGrpSpPr/>
          <p:nvPr/>
        </p:nvGrpSpPr>
        <p:grpSpPr>
          <a:xfrm>
            <a:off x="10234443" y="5496791"/>
            <a:ext cx="1743369" cy="1184564"/>
            <a:chOff x="999829" y="3274142"/>
            <a:chExt cx="3562339" cy="3305248"/>
          </a:xfrm>
        </p:grpSpPr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12" name="Прямоугольник 11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cap="none" spc="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3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8610600" y="6082813"/>
            <a:ext cx="683339" cy="365125"/>
          </a:xfrm>
        </p:spPr>
        <p:txBody>
          <a:bodyPr/>
          <a:lstStyle/>
          <a:p>
            <a:fld id="{97EB1876-BBF9-4D7E-BC8D-B06C72D87234}" type="slidenum">
              <a:rPr lang="ru-RU" smtClean="0">
                <a:solidFill>
                  <a:schemeClr val="bg2">
                    <a:lumMod val="50000"/>
                  </a:schemeClr>
                </a:solidFill>
              </a:rPr>
              <a:t>21</a:t>
            </a:fld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" name="Правая фигурная скобка 1"/>
          <p:cNvSpPr/>
          <p:nvPr/>
        </p:nvSpPr>
        <p:spPr>
          <a:xfrm>
            <a:off x="7543800" y="3677238"/>
            <a:ext cx="583308" cy="2970589"/>
          </a:xfrm>
          <a:prstGeom prst="righ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8166854" y="4524479"/>
            <a:ext cx="1891546" cy="9906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Изменена нумерация строк</a:t>
            </a:r>
            <a:endPara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111868" y="2383032"/>
            <a:ext cx="1946532" cy="882726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Добавлены новые строки </a:t>
            </a:r>
            <a:endPara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авая фигурная скобка 4"/>
          <p:cNvSpPr/>
          <p:nvPr/>
        </p:nvSpPr>
        <p:spPr>
          <a:xfrm>
            <a:off x="7620000" y="1752600"/>
            <a:ext cx="304800" cy="1600200"/>
          </a:xfrm>
          <a:prstGeom prst="righ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5476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0940" y="284480"/>
            <a:ext cx="8596668" cy="457200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1800" b="1" dirty="0" smtClean="0">
                <a:solidFill>
                  <a:srgbClr val="1E81B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Хирургическая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работа организации 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7344" y="5145561"/>
            <a:ext cx="1743075" cy="1322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7025999"/>
              </p:ext>
            </p:extLst>
          </p:nvPr>
        </p:nvGraphicFramePr>
        <p:xfrm>
          <a:off x="677863" y="741677"/>
          <a:ext cx="8008937" cy="5723253"/>
        </p:xfrm>
        <a:graphic>
          <a:graphicData uri="http://schemas.openxmlformats.org/drawingml/2006/table">
            <a:tbl>
              <a:tblPr/>
              <a:tblGrid>
                <a:gridCol w="749921"/>
                <a:gridCol w="2366855"/>
                <a:gridCol w="818648"/>
                <a:gridCol w="769332"/>
                <a:gridCol w="857157"/>
                <a:gridCol w="770624"/>
                <a:gridCol w="729218"/>
                <a:gridCol w="947182"/>
              </a:tblGrid>
              <a:tr h="67313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№п/п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Муниципальные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образования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операций,</a:t>
                      </a:r>
                    </a:p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проведенных в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стационаре,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                        </a:t>
                      </a: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исло 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прочих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операций,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проведенных в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стационаре   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</a:t>
                      </a:r>
                    </a:p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прочих операций от общего числа операций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683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2016г.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2017г.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2016г.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2017г.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2016г.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2017г.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6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ГУЗ «Грязинская  МРБ»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1 661</a:t>
                      </a: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6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ГУЗ «Данковская МРБ»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966</a:t>
                      </a: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241</a:t>
                      </a: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136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</a:t>
                      </a: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ГУЗ «Добринская МРБ»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1 029</a:t>
                      </a: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6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</a:t>
                      </a: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ГУЗ «Добровская РБ»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280</a:t>
                      </a: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63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</a:t>
                      </a: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ГУЗ «Долгоруковская РБ»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271</a:t>
                      </a: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136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</a:t>
                      </a: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ГУЗ «Елецкая  РБ»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843</a:t>
                      </a: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6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</a:t>
                      </a: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ГУЗ «Задонская  МРБ»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906</a:t>
                      </a: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6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</a:t>
                      </a: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ГУЗ «Измалковская РБ»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421</a:t>
                      </a: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36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9.</a:t>
                      </a: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ГУЗ «Краснинская  РБ»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197</a:t>
                      </a: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36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10.</a:t>
                      </a: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ГУЗ «Лебедянская МРБ»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831</a:t>
                      </a: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6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11.</a:t>
                      </a: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ГУЗ «Лев-Толстовская РБ»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280</a:t>
                      </a: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4,5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136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12.</a:t>
                      </a: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ГУЗ «Липецкая РБ»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736</a:t>
                      </a: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6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13.</a:t>
                      </a: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ГУЗ «Становлянская РБ»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336</a:t>
                      </a: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36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14.</a:t>
                      </a: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ГУЗ «Тербунская МРБ»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777</a:t>
                      </a: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6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15.</a:t>
                      </a: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ГУЗ «Воловская РБ»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</a:t>
                      </a: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6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16.</a:t>
                      </a: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ГУЗ «Усманская  МРБ»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1 103</a:t>
                      </a: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36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17.</a:t>
                      </a: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ГУЗ «Хлевенская РБ»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492</a:t>
                      </a: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6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18.</a:t>
                      </a: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ГУЗ «Чаплыгинская  РБ»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968</a:t>
                      </a: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8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20.</a:t>
                      </a: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г. Елец                   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6 771</a:t>
                      </a: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6874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8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</a:t>
                      </a: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г. Липецк 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25 448</a:t>
                      </a: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24344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8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22.</a:t>
                      </a: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Областные учреждения    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29 676</a:t>
                      </a: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30218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1 118</a:t>
                      </a: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9842">
                <a:tc>
                  <a:txBody>
                    <a:bodyPr/>
                    <a:lstStyle/>
                    <a:p>
                      <a:pPr algn="ctr" fontAlgn="ctr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Липецкая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область</a:t>
                      </a: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74 151</a:t>
                      </a: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73891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1 508</a:t>
                      </a: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842">
                <a:tc>
                  <a:txBody>
                    <a:bodyPr/>
                    <a:lstStyle/>
                    <a:p>
                      <a:pPr algn="ctr" fontAlgn="ctr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Российская Федерация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  <a:endParaRPr lang="ru-RU" sz="12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2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3" marR="6373" marT="63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8911080" y="1828800"/>
            <a:ext cx="2442720" cy="27432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Прочие операции в 2017 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году:</a:t>
            </a:r>
            <a:endParaRPr lang="ru-RU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операции на мочевом пузыре, </a:t>
            </a:r>
            <a:r>
              <a:rPr lang="ru-RU" sz="1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лимфаденэктомия</a:t>
            </a:r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(в 2018 г. будет показываться по стр.20), </a:t>
            </a:r>
          </a:p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удаление 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слюной железы. </a:t>
            </a:r>
            <a:endPara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6264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84480"/>
            <a:ext cx="8738008" cy="457200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 smtClean="0">
                <a:solidFill>
                  <a:srgbClr val="1E81B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Хирургическая работа организации </a:t>
            </a:r>
            <a:endParaRPr lang="ru-RU" dirty="0">
              <a:solidFill>
                <a:srgbClr val="1E81B2"/>
              </a:solidFill>
            </a:endParaRPr>
          </a:p>
        </p:txBody>
      </p:sp>
      <p:graphicFrame>
        <p:nvGraphicFramePr>
          <p:cNvPr id="3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78730110"/>
              </p:ext>
            </p:extLst>
          </p:nvPr>
        </p:nvGraphicFramePr>
        <p:xfrm>
          <a:off x="457199" y="1295399"/>
          <a:ext cx="8915400" cy="1649138"/>
        </p:xfrm>
        <a:graphic>
          <a:graphicData uri="http://schemas.openxmlformats.org/drawingml/2006/table">
            <a:tbl>
              <a:tblPr/>
              <a:tblGrid>
                <a:gridCol w="350520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9332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5522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87562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67163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370584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операции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4" marR="4824" marT="48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строки</a:t>
                      </a:r>
                    </a:p>
                  </a:txBody>
                  <a:tcPr marL="4824" marR="4824" marT="48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операций при которых наблюдались осложнения в стационаре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420" marR="4824" marT="48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877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</a:t>
                      </a:r>
                    </a:p>
                  </a:txBody>
                  <a:tcPr marL="4824" marR="4824" marT="48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0-14 лет</a:t>
                      </a:r>
                    </a:p>
                  </a:txBody>
                  <a:tcPr marL="4824" marR="4824" marT="48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 года </a:t>
                      </a:r>
                    </a:p>
                  </a:txBody>
                  <a:tcPr marL="4824" marR="4824" marT="48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15-17 лет </a:t>
                      </a:r>
                    </a:p>
                  </a:txBody>
                  <a:tcPr marL="4824" marR="4824" marT="48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704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4824" marR="4824" marT="482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4824" marR="4824" marT="482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4" marR="4824" marT="482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4" marR="4824" marT="482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4" marR="4824" marT="482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4" marR="4824" marT="482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65779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Акушерские операции</a:t>
                      </a:r>
                      <a:endParaRPr lang="ru-RU" sz="12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4" marR="4824" marT="48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2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4" marR="4824" marT="48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24" marR="43420" marT="482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24" marR="43420" marT="482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24" marR="43420" marT="482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824" marR="43420" marT="482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72487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них: по поводу внематочной беременности 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4" marR="4824" marT="48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14.1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4" marR="4824" marT="482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1200" b="1" i="0" u="none" strike="noStrike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4" marR="43420" marT="482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1200" b="1" i="0" u="none" strike="noStrike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4" marR="43420" marT="482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1200" b="1" i="0" u="none" strike="noStrike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4" marR="43420" marT="482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1200" b="1" i="0" u="none" strike="noStrike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4" marR="43420" marT="482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880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0" i="0" u="none" strike="noStrike" dirty="0" smtClean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………..</a:t>
                      </a:r>
                      <a:endParaRPr lang="ru-RU" sz="1200" b="0" i="0" u="none" strike="noStrike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4" marR="4824" marT="48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ru-RU" sz="1200" b="0" i="0" u="none" strike="noStrike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4" marR="4824" marT="482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1200" b="1" i="0" u="none" strike="noStrike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4" marR="43420" marT="482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1200" b="1" i="0" u="none" strike="noStrike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4" marR="43420" marT="482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1200" b="1" i="0" u="none" strike="noStrike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4" marR="43420" marT="482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1200" b="1" i="0" u="none" strike="noStrike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4" marR="43420" marT="482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457200" y="3175605"/>
            <a:ext cx="5105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600" b="1" dirty="0" smtClean="0">
              <a:solidFill>
                <a:srgbClr val="1E518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solidFill>
                  <a:srgbClr val="0075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</a:t>
            </a:r>
            <a:endParaRPr lang="ru-RU" b="1" dirty="0">
              <a:solidFill>
                <a:srgbClr val="0075A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50940" y="761722"/>
            <a:ext cx="26780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38200" indent="-838200"/>
            <a:r>
              <a:rPr lang="ru-RU" altLang="ru-RU" sz="1800" b="1" dirty="0">
                <a:solidFill>
                  <a:srgbClr val="1E81B2"/>
                </a:solidFill>
                <a:latin typeface="Times New Roman" pitchFamily="18" charset="0"/>
              </a:rPr>
              <a:t>Таблица </a:t>
            </a:r>
            <a:r>
              <a:rPr lang="ru-RU" altLang="ru-RU" sz="1800" b="1" dirty="0" smtClean="0">
                <a:solidFill>
                  <a:srgbClr val="1E81B2"/>
                </a:solidFill>
                <a:latin typeface="Times New Roman" pitchFamily="18" charset="0"/>
              </a:rPr>
              <a:t>4000</a:t>
            </a:r>
            <a:endParaRPr lang="ru-RU" altLang="ru-RU" sz="1800" dirty="0">
              <a:solidFill>
                <a:srgbClr val="1E81B2"/>
              </a:solidFill>
              <a:latin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9662" y="5145561"/>
            <a:ext cx="1743075" cy="1322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6" name="Объект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57948921"/>
              </p:ext>
            </p:extLst>
          </p:nvPr>
        </p:nvGraphicFramePr>
        <p:xfrm>
          <a:off x="457200" y="3498772"/>
          <a:ext cx="8887326" cy="1109529"/>
        </p:xfrm>
        <a:graphic>
          <a:graphicData uri="http://schemas.openxmlformats.org/drawingml/2006/table">
            <a:tbl>
              <a:tblPr/>
              <a:tblGrid>
                <a:gridCol w="434970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61436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92326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19493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Показатели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4" marR="4824" marT="48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строки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4" marR="4824" marT="48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Код по МКБ-10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4" marR="4824" marT="48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68695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акушерских операций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4" marR="4824" marT="482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4" marR="4824" marT="482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4" marR="4824" marT="482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Кесарево сечение 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4" marR="4824" marT="48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8.1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4" marR="4824" marT="48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4" marR="43420" marT="482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Акушерские шипцы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4" marR="4824" marT="48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8.2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4" marR="4824" marT="48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4" marR="43420" marT="482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0493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0" i="0" u="none" strike="noStrike" dirty="0" smtClean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…………</a:t>
                      </a:r>
                      <a:endParaRPr lang="ru-RU" sz="1200" b="0" i="0" u="none" strike="noStrike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4" marR="4824" marT="48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ru-RU" sz="1200" b="0" i="0" u="none" strike="noStrike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4" marR="4824" marT="482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ru-RU" sz="1200" b="1" i="0" u="none" strike="noStrike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4" marR="43420" marT="482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457200" y="3048001"/>
            <a:ext cx="9030144" cy="3686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>
                <a:solidFill>
                  <a:srgbClr val="1E81B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ВКЛАДЫШ к форме  №32 </a:t>
            </a:r>
            <a:endParaRPr lang="ru-RU" sz="1800" b="1" dirty="0">
              <a:solidFill>
                <a:srgbClr val="1E81B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Объект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18666512"/>
              </p:ext>
            </p:extLst>
          </p:nvPr>
        </p:nvGraphicFramePr>
        <p:xfrm>
          <a:off x="457197" y="5427614"/>
          <a:ext cx="8887329" cy="850064"/>
        </p:xfrm>
        <a:graphic>
          <a:graphicData uri="http://schemas.openxmlformats.org/drawingml/2006/table">
            <a:tbl>
              <a:tblPr/>
              <a:tblGrid>
                <a:gridCol w="425046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5009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700184"/>
                <a:gridCol w="1236498"/>
                <a:gridCol w="850092"/>
              </a:tblGrid>
              <a:tr h="211186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4" marR="4824" marT="48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строки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4" marR="4824" marT="48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Код по МКБ  10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4" marR="4824" marT="48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4" marR="4824" marT="48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0-14 лет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4" marR="4824" marT="48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прерываний беременности в  срок до 12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недель, всего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4" marR="4824" marT="482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4" marR="4824" marT="48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О02-О06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4" marR="4824" marT="48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4" marR="4824" marT="482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4" marR="4824" marT="482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7878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…………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4" marR="4824" marT="48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4" marR="43420" marT="482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4" marR="43420" marT="482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4" marR="43420" marT="482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24" marR="43420" marT="482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7" name="Прямоугольник 26"/>
          <p:cNvSpPr/>
          <p:nvPr/>
        </p:nvSpPr>
        <p:spPr>
          <a:xfrm>
            <a:off x="457200" y="4876800"/>
            <a:ext cx="8839200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</a:t>
            </a:r>
            <a:r>
              <a:rPr lang="ru-RU" sz="1800" b="1" dirty="0" smtClean="0">
                <a:solidFill>
                  <a:srgbClr val="1E81B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Форма № 13. Сведения о беременности с абортивным исходом таблица 1000, 2000  </a:t>
            </a:r>
            <a:endParaRPr lang="ru-RU" sz="1800" b="1" dirty="0">
              <a:solidFill>
                <a:srgbClr val="1E81B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Правая фигурная скобка 27"/>
          <p:cNvSpPr/>
          <p:nvPr/>
        </p:nvSpPr>
        <p:spPr>
          <a:xfrm>
            <a:off x="9753600" y="1981200"/>
            <a:ext cx="496062" cy="4038600"/>
          </a:xfrm>
          <a:prstGeom prst="rightBrac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4953000" y="2077452"/>
            <a:ext cx="4391526" cy="818148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rgbClr val="48AD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Сопоставить количество  акушерских операций, осложнений,  умерших, при наличии разницы  предоставить пояснения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 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363200" y="1905000"/>
            <a:ext cx="1629537" cy="2971800"/>
          </a:xfrm>
          <a:prstGeom prst="rect">
            <a:avLst/>
          </a:prstGeom>
          <a:solidFill>
            <a:srgbClr val="48AD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сдачи годовых отчетов </a:t>
            </a:r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предоставить  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копии тех  таблиц ФССН </a:t>
            </a:r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№13, №32</a:t>
            </a:r>
            <a:r>
              <a:rPr lang="ru-RU" sz="16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вкладыш  №232</a:t>
            </a:r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которые содержат эти сведения </a:t>
            </a:r>
            <a:endPara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3164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199" y="1219200"/>
            <a:ext cx="9299505" cy="558800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Межформенный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контроль по числу выбывших всего</a:t>
            </a:r>
            <a:b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(выписано+ умерло + переведено)</a:t>
            </a:r>
            <a:b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450427"/>
              </p:ext>
            </p:extLst>
          </p:nvPr>
        </p:nvGraphicFramePr>
        <p:xfrm>
          <a:off x="487680" y="1981199"/>
          <a:ext cx="9189721" cy="3962401"/>
        </p:xfrm>
        <a:graphic>
          <a:graphicData uri="http://schemas.openxmlformats.org/drawingml/2006/table">
            <a:tbl>
              <a:tblPr/>
              <a:tblGrid>
                <a:gridCol w="52436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576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18840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2550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Форма  № 14 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437" marR="6437" marT="643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Форма  № 30 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39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т. 2000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стр.1.0 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гр.4 (выписано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взрослых (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A00-T98)) 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8"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т. 3100 стр. 1 гр. 10 (выписано всего)  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5766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т. 2000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стр.1.0 гр.22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(выписано детей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(A00-T98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))  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стр. 78 гр. 10 «кроме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того,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больные новорожденные»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9426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т. 2000 стр.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21.0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гр. 4 (выписано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взрослых («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Z00-Z99»)) 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т. 3100 стр. 1 гр. 13 (умерло) 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5766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т. 2000 стр.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21.0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гр. 22 (выписано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детей 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(Z00-Z99)) 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т. 3100 стр. 78 «кроме того, больные новорожденные гр. 13 (умерло)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8944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т. 2100 стр.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гр.1 (переведено)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Учреждения, имеющие  койки для новорожденных, показывают всех новорожденных. Учреждения, не имеющие таких коек, показывают только больных новорожденных по строке 78  «кроме того, больные новорожденные». 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8328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т. 2000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стр.1.0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гр.8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(умерло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взрослых) 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8328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т. 2000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стр.1.0</a:t>
                      </a:r>
                      <a:r>
                        <a:rPr lang="ru-RU" sz="14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гр.28 (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умерло детей)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67383">
                <a:tc>
                  <a:txBody>
                    <a:bodyPr/>
                    <a:lstStyle/>
                    <a:p>
                      <a:pPr marL="0" marR="0" indent="0" algn="l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Здоровые </a:t>
                      </a: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новорожденные   </a:t>
                      </a:r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показываются только в тех </a:t>
                      </a: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учреждениях, </a:t>
                      </a:r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где есть профильные  </a:t>
                      </a: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койки  </a:t>
                      </a:r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для </a:t>
                      </a: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новорожденных, </a:t>
                      </a:r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указанные по строке 21.0 </a:t>
                      </a: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(Z00-Z99</a:t>
                      </a:r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Больные  новорожденные показываются всеми учреждениями по  строке 17.0 ( Р00-Р96).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0" y="4853999"/>
            <a:ext cx="1752600" cy="14667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09601" y="457200"/>
            <a:ext cx="9067800" cy="6096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36000" bIns="108000" rtlCol="0" anchor="b" anchorCtr="1"/>
          <a:lstStyle/>
          <a:p>
            <a:pPr algn="ctr"/>
            <a:endParaRPr lang="ru-RU" sz="18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Межформенные</a:t>
            </a:r>
            <a:r>
              <a:rPr lang="ru-RU" sz="1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контроли проводятся  с  формами  ФФСН №12, №13, №30, №32 </a:t>
            </a:r>
            <a:endParaRPr lang="ru-RU" sz="1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2770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14"/>
          <p:cNvSpPr>
            <a:spLocks noChangeArrowheads="1"/>
          </p:cNvSpPr>
          <p:nvPr/>
        </p:nvSpPr>
        <p:spPr bwMode="auto">
          <a:xfrm>
            <a:off x="457200" y="152400"/>
            <a:ext cx="8991600" cy="685800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marL="838200" indent="-83820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 dirty="0" smtClean="0">
                <a:solidFill>
                  <a:srgbClr val="2C77CA"/>
                </a:solidFill>
                <a:latin typeface="Times New Roman" pitchFamily="18" charset="0"/>
              </a:rPr>
              <a:t>Доставка пациентов  по экстренным показаниям   в стационар за 2017 год            </a:t>
            </a:r>
            <a:r>
              <a:rPr lang="ru-RU" altLang="ru-RU" sz="1800" b="1" dirty="0" smtClean="0">
                <a:solidFill>
                  <a:srgbClr val="FF0000"/>
                </a:solidFill>
                <a:latin typeface="Times New Roman" pitchFamily="18" charset="0"/>
              </a:rPr>
              <a:t>целевой показатель  42,7 </a:t>
            </a:r>
            <a:endParaRPr lang="ru-RU" altLang="ru-RU" sz="18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10234443" y="5219084"/>
            <a:ext cx="1743369" cy="1277153"/>
            <a:chOff x="999829" y="3274142"/>
            <a:chExt cx="3562339" cy="3305248"/>
          </a:xfrm>
        </p:grpSpPr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12" name="Прямоугольник 11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cap="none" spc="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633888"/>
              </p:ext>
            </p:extLst>
          </p:nvPr>
        </p:nvGraphicFramePr>
        <p:xfrm>
          <a:off x="470821" y="848325"/>
          <a:ext cx="8977979" cy="5334293"/>
        </p:xfrm>
        <a:graphic>
          <a:graphicData uri="http://schemas.openxmlformats.org/drawingml/2006/table">
            <a:tbl>
              <a:tblPr/>
              <a:tblGrid>
                <a:gridCol w="4997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60115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37014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496101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364444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64636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34864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№п/п</a:t>
                      </a: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Медицинские организации</a:t>
                      </a: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Взрослые (18 лет и более)</a:t>
                      </a: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Дети (0-17лет)</a:t>
                      </a: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7190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доставленные по  экстренным показаниям  </a:t>
                      </a: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них: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доставленные скорой помощью </a:t>
                      </a: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доставленные по  экстренным показаниям  </a:t>
                      </a: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них:</a:t>
                      </a:r>
                    </a:p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доставленные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скорой помощью </a:t>
                      </a: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1257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75" marR="5675" marT="56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7452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ГУЗ"Грязинская  МРБ"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75" marR="5675" marT="56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23,7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41,2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6148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ГУЗ"Данковская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МРБ"</a:t>
                      </a:r>
                    </a:p>
                  </a:txBody>
                  <a:tcPr marL="5675" marR="5675" marT="56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47,7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21,2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8085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</a:t>
                      </a: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ГУЗ"Добринская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МРБ"</a:t>
                      </a:r>
                    </a:p>
                  </a:txBody>
                  <a:tcPr marL="5675" marR="5675" marT="56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64,0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18,6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88,7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211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</a:t>
                      </a: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ГУЗ"Добровская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РБ"</a:t>
                      </a:r>
                    </a:p>
                  </a:txBody>
                  <a:tcPr marL="5675" marR="5675" marT="56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44,1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66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</a:t>
                      </a: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ГУЗ"Долгоруковская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РБ"</a:t>
                      </a:r>
                    </a:p>
                  </a:txBody>
                  <a:tcPr marL="5675" marR="5675" marT="56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40,4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56,8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38,2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66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</a:t>
                      </a: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ГУЗ"Елецкая 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РБ"</a:t>
                      </a:r>
                    </a:p>
                  </a:txBody>
                  <a:tcPr marL="5675" marR="5675" marT="56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7841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</a:t>
                      </a: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ГУЗ"Задонская 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МРБ"</a:t>
                      </a:r>
                    </a:p>
                  </a:txBody>
                  <a:tcPr marL="5675" marR="5675" marT="56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39,4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25,6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</a:t>
                      </a: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ГУЗ"Измалковская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РБ"</a:t>
                      </a:r>
                    </a:p>
                  </a:txBody>
                  <a:tcPr marL="5675" marR="5675" marT="56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15,3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31,6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21257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9.</a:t>
                      </a: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ГУЗ"Краснинская 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РБ"</a:t>
                      </a:r>
                    </a:p>
                  </a:txBody>
                  <a:tcPr marL="5675" marR="5675" marT="56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91,3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2619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10.</a:t>
                      </a: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ГУЗ"Лебедянская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МРБ"</a:t>
                      </a:r>
                    </a:p>
                  </a:txBody>
                  <a:tcPr marL="5675" marR="5675" marT="56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14,4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26148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11.</a:t>
                      </a: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ГУЗ"Лев-Толстовская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РБ"</a:t>
                      </a:r>
                    </a:p>
                  </a:txBody>
                  <a:tcPr marL="5675" marR="5675" marT="56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19,3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23,6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42,6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9,6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24810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12.</a:t>
                      </a: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ГУЗ"Липецкая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РБ"</a:t>
                      </a:r>
                    </a:p>
                  </a:txBody>
                  <a:tcPr marL="5675" marR="5675" marT="56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40,7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2227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13.</a:t>
                      </a: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ГУЗ"Становлянская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РБ"</a:t>
                      </a:r>
                    </a:p>
                  </a:txBody>
                  <a:tcPr marL="5675" marR="5675" marT="56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28,2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  <a:tr h="30022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ГУЗ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"Тербунская МРБ"</a:t>
                      </a:r>
                    </a:p>
                  </a:txBody>
                  <a:tcPr marL="5675" marR="5675" marT="56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6"/>
                  </a:ext>
                </a:extLst>
              </a:tr>
              <a:tr h="40184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ГУЗ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 Воловская РБ"</a:t>
                      </a:r>
                    </a:p>
                  </a:txBody>
                  <a:tcPr marL="5675" marR="5675" marT="56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36,6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8543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1200" y="609600"/>
            <a:ext cx="2212802" cy="497840"/>
          </a:xfrm>
        </p:spPr>
        <p:txBody>
          <a:bodyPr>
            <a:normAutofit/>
          </a:bodyPr>
          <a:lstStyle/>
          <a:p>
            <a:pPr algn="r"/>
            <a:r>
              <a:rPr lang="ru-RU" sz="1800" b="1" dirty="0" smtClean="0">
                <a:solidFill>
                  <a:srgbClr val="2971C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продолжение</a:t>
            </a:r>
            <a:endParaRPr lang="ru-RU" sz="1800" b="1" dirty="0">
              <a:solidFill>
                <a:srgbClr val="2971C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009286"/>
              </p:ext>
            </p:extLst>
          </p:nvPr>
        </p:nvGraphicFramePr>
        <p:xfrm>
          <a:off x="335280" y="1239521"/>
          <a:ext cx="9342119" cy="3098800"/>
        </p:xfrm>
        <a:graphic>
          <a:graphicData uri="http://schemas.openxmlformats.org/drawingml/2006/table">
            <a:tbl>
              <a:tblPr/>
              <a:tblGrid>
                <a:gridCol w="74469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8961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1218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664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7156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281827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30531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0" marR="8880" marT="88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0" marR="8880" marT="88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0" marR="8880" marT="88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0" marR="8880" marT="88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0" marR="8880" marT="88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0" marR="8880" marT="88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237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0" marR="8880" marT="88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ГУЗ"Усманская  МРБ"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0" marR="8880" marT="88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0" marR="8880" marT="88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68,3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0" marR="8880" marT="88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0" marR="8880" marT="88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0" marR="8880" marT="88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4237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0" marR="8880" marT="88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ГУЗ"Хлевенская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РБ"</a:t>
                      </a:r>
                    </a:p>
                  </a:txBody>
                  <a:tcPr marL="8880" marR="8880" marT="88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0" marR="8880" marT="88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0" marR="8880" marT="88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0" marR="8880" marT="88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26,6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0" marR="8880" marT="88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0" marR="8880" marT="88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ГУЗ"Чаплыгинская 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РБ"</a:t>
                      </a:r>
                    </a:p>
                  </a:txBody>
                  <a:tcPr marL="8880" marR="8880" marT="88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0" marR="8880" marT="88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68,7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0" marR="8880" marT="88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43,7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0" marR="8880" marT="88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0" marR="8880" marT="88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8788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0" marR="8880" marT="88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ГУЗ"Елецкая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ГБ 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N1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Н.А Семашко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</a:t>
                      </a:r>
                    </a:p>
                  </a:txBody>
                  <a:tcPr marL="8880" marR="8880" marT="88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0" marR="8880" marT="88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0" marR="8880" marT="88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0" marR="8880" marT="88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72,4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0" marR="8880" marT="88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958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0" marR="8880" marT="88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ГУЗ"Елецкая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ГБ 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N2"</a:t>
                      </a:r>
                    </a:p>
                  </a:txBody>
                  <a:tcPr marL="8880" marR="8880" marT="88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0" marR="8880" marT="88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0" marR="8880" marT="88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0" marR="8880" marT="88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0" marR="8880" marT="88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0" marR="8880" marT="88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ГУЗ"Елецкая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ГДБ"</a:t>
                      </a:r>
                    </a:p>
                  </a:txBody>
                  <a:tcPr marL="8880" marR="8880" marT="88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0" marR="8880" marT="88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0" marR="8880" marT="88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42,6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0" marR="8880" marT="88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36,3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0" marR="8880" marT="88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450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0" marR="8880" marT="88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ОКУ"Елецкий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ПНД"</a:t>
                      </a:r>
                    </a:p>
                  </a:txBody>
                  <a:tcPr marL="8880" marR="8880" marT="88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61,6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0" marR="8880" marT="88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0" marR="8880" marT="88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0" marR="8880" marT="88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0" marR="8880" marT="88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738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0" marR="8880" marT="88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ГУЗ"Липецкая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ГБ №4 "Липецк-Мед"</a:t>
                      </a:r>
                    </a:p>
                  </a:txBody>
                  <a:tcPr marL="8880" marR="8880" marT="88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0" marR="8880" marT="88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0" marR="8880" marT="88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0" marR="8880" marT="88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0" marR="8880" marT="88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0258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0" marR="8880" marT="88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ГУЗ"Липецкая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ГБ №3 "Свободный Сокол"</a:t>
                      </a:r>
                    </a:p>
                  </a:txBody>
                  <a:tcPr marL="8880" marR="8880" marT="88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0" marR="8880" marT="88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71,4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0" marR="8880" marT="88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0" marR="8880" marT="88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0" marR="8880" marT="88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42218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880" marR="8880" marT="88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Липецкая область</a:t>
                      </a:r>
                    </a:p>
                  </a:txBody>
                  <a:tcPr marL="8880" marR="8880" marT="88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42,6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0" marR="8880" marT="88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0" marR="8880" marT="88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42,6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0" marR="8880" marT="88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43,3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0" marR="8880" marT="88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8105" y="5063490"/>
            <a:ext cx="1743075" cy="1322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04801" y="4600735"/>
            <a:ext cx="9372600" cy="1123949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Медицинские организации, в которых целевые показатели государственной программы  «Развитие   здравоохранения Липецкой области» не были достигнуты, представляют пояснительную  за подписью руководителя.</a:t>
            </a:r>
            <a:endPara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42522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3"/>
          <p:cNvSpPr>
            <a:spLocks noChangeArrowheads="1"/>
          </p:cNvSpPr>
          <p:nvPr/>
        </p:nvSpPr>
        <p:spPr bwMode="auto">
          <a:xfrm>
            <a:off x="654640" y="1022498"/>
            <a:ext cx="2939163" cy="360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838200" indent="-83820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 dirty="0">
                <a:solidFill>
                  <a:schemeClr val="accent1"/>
                </a:solidFill>
                <a:latin typeface="Times New Roman" pitchFamily="18" charset="0"/>
              </a:rPr>
              <a:t>Таблица </a:t>
            </a:r>
            <a:r>
              <a:rPr lang="ru-RU" altLang="ru-RU" sz="1800" b="1" dirty="0" smtClean="0">
                <a:solidFill>
                  <a:srgbClr val="2C77CA"/>
                </a:solidFill>
                <a:latin typeface="Times New Roman" pitchFamily="18" charset="0"/>
              </a:rPr>
              <a:t>2000</a:t>
            </a:r>
            <a:r>
              <a:rPr lang="ru-RU" altLang="ru-RU" sz="1800" b="1" dirty="0" smtClean="0">
                <a:solidFill>
                  <a:schemeClr val="accent1"/>
                </a:solidFill>
                <a:latin typeface="Times New Roman" pitchFamily="18" charset="0"/>
              </a:rPr>
              <a:t> (А, Б, В)  </a:t>
            </a:r>
            <a:endParaRPr lang="ru-RU" altLang="ru-RU" sz="1800" dirty="0">
              <a:solidFill>
                <a:schemeClr val="accent1"/>
              </a:solidFill>
              <a:latin typeface="Times New Roman" pitchFamily="18" charset="0"/>
            </a:endParaRPr>
          </a:p>
        </p:txBody>
      </p:sp>
      <p:sp>
        <p:nvSpPr>
          <p:cNvPr id="12291" name="Rectangle 14"/>
          <p:cNvSpPr>
            <a:spLocks noChangeArrowheads="1"/>
          </p:cNvSpPr>
          <p:nvPr/>
        </p:nvSpPr>
        <p:spPr bwMode="auto">
          <a:xfrm>
            <a:off x="925032" y="412898"/>
            <a:ext cx="8270240" cy="609600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marL="838200" indent="-83820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 dirty="0" smtClean="0">
                <a:solidFill>
                  <a:srgbClr val="276CB7"/>
                </a:solidFill>
                <a:latin typeface="Times New Roman" pitchFamily="18" charset="0"/>
              </a:rPr>
              <a:t>Состав пациентов в стационаре, сроки и исходы лечения 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 dirty="0" smtClean="0">
                <a:solidFill>
                  <a:schemeClr val="accent1"/>
                </a:solidFill>
                <a:latin typeface="Times New Roman" pitchFamily="18" charset="0"/>
              </a:rPr>
              <a:t> </a:t>
            </a:r>
            <a:r>
              <a:rPr lang="ru-RU" altLang="ru-RU" sz="1800" b="1" dirty="0" smtClean="0">
                <a:solidFill>
                  <a:srgbClr val="FF0000"/>
                </a:solidFill>
                <a:latin typeface="Times New Roman" pitchFamily="18" charset="0"/>
              </a:rPr>
              <a:t>добавлены новые строки</a:t>
            </a:r>
            <a:endParaRPr lang="ru-RU" altLang="ru-RU" sz="18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graphicFrame>
        <p:nvGraphicFramePr>
          <p:cNvPr id="216355" name="Group 1315"/>
          <p:cNvGraphicFramePr>
            <a:graphicFrameLocks noGrp="1"/>
          </p:cNvGraphicFramePr>
          <p:nvPr>
            <p:extLst/>
          </p:nvPr>
        </p:nvGraphicFramePr>
        <p:xfrm>
          <a:off x="654640" y="1410499"/>
          <a:ext cx="8593269" cy="5040921"/>
        </p:xfrm>
        <a:graphic>
          <a:graphicData uri="http://schemas.openxmlformats.org/drawingml/2006/table">
            <a:tbl>
              <a:tblPr/>
              <a:tblGrid>
                <a:gridCol w="37450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5256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39567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05096"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болезни</a:t>
                      </a: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строки</a:t>
                      </a: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Код </a:t>
                      </a:r>
                    </a:p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МКБ 10</a:t>
                      </a: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7118"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15562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Болезни эндокринной системы </a:t>
                      </a:r>
                    </a:p>
                  </a:txBody>
                  <a:tcPr marL="121920" marR="121920"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5.0</a:t>
                      </a: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Е00-Е89</a:t>
                      </a: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02462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 поражением почек </a:t>
                      </a:r>
                    </a:p>
                  </a:txBody>
                  <a:tcPr marL="121920" marR="121920"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5.4.3</a:t>
                      </a: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Е10-Е14 с четвертым знаком  .2</a:t>
                      </a: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02462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 поражением глаз </a:t>
                      </a:r>
                    </a:p>
                  </a:txBody>
                  <a:tcPr marL="121920" marR="121920"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5.4.4</a:t>
                      </a: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Е10-Е14 с четвертым знаком  .3</a:t>
                      </a: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7118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Болезни системы кровообращения</a:t>
                      </a:r>
                    </a:p>
                  </a:txBody>
                  <a:tcPr marL="121920" marR="121920"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10.0</a:t>
                      </a: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I00-I99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505096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другие формы легочно-сердечной недостаточности</a:t>
                      </a:r>
                    </a:p>
                  </a:txBody>
                  <a:tcPr marL="121920" marR="121920"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10.5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I27</a:t>
                      </a:r>
                      <a:endParaRPr lang="ru-RU" sz="14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08514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неревматические поражения клапанов</a:t>
                      </a:r>
                    </a:p>
                  </a:txBody>
                  <a:tcPr marL="121920" marR="121920"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.6.3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I34-I37</a:t>
                      </a:r>
                      <a:endParaRPr lang="ru-RU" sz="14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355982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синдром слабости  синусового узла</a:t>
                      </a:r>
                    </a:p>
                  </a:txBody>
                  <a:tcPr marL="121920" marR="121920"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10.6.9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I49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505096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Болезни костно- мышечной системы и соединительной ткани</a:t>
                      </a:r>
                    </a:p>
                  </a:txBody>
                  <a:tcPr marL="121920" marR="121920"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14.0</a:t>
                      </a: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М00-М99</a:t>
                      </a: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373663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другие </a:t>
                      </a:r>
                      <a:r>
                        <a:rPr kumimoji="0" 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дорсопатии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</a:txBody>
                  <a:tcPr marL="121920" marR="121920"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14.5</a:t>
                      </a: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М50-М54</a:t>
                      </a: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79256431"/>
                  </a:ext>
                </a:extLst>
              </a:tr>
              <a:tr h="505096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поражения синовиальных оболочек и сухожилий</a:t>
                      </a:r>
                    </a:p>
                  </a:txBody>
                  <a:tcPr marL="121920" marR="121920"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14.6</a:t>
                      </a: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М65-М67</a:t>
                      </a: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61811010"/>
                  </a:ext>
                </a:extLst>
              </a:tr>
            </a:tbl>
          </a:graphicData>
        </a:graphic>
      </p:graphicFrame>
      <p:grpSp>
        <p:nvGrpSpPr>
          <p:cNvPr id="10" name="Группа 9"/>
          <p:cNvGrpSpPr/>
          <p:nvPr/>
        </p:nvGrpSpPr>
        <p:grpSpPr>
          <a:xfrm>
            <a:off x="10245075" y="5250982"/>
            <a:ext cx="1743369" cy="1277153"/>
            <a:chOff x="999829" y="3274142"/>
            <a:chExt cx="3562339" cy="3305248"/>
          </a:xfrm>
        </p:grpSpPr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12" name="Прямоугольник 11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cap="none" spc="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3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8601295" y="6073260"/>
            <a:ext cx="683339" cy="365125"/>
          </a:xfrm>
        </p:spPr>
        <p:txBody>
          <a:bodyPr/>
          <a:lstStyle/>
          <a:p>
            <a:fld id="{97EB1876-BBF9-4D7E-BC8D-B06C72D87234}" type="slidenum">
              <a:rPr lang="ru-RU" smtClean="0">
                <a:solidFill>
                  <a:schemeClr val="bg2">
                    <a:lumMod val="50000"/>
                  </a:schemeClr>
                </a:solidFill>
              </a:rPr>
              <a:t>5</a:t>
            </a:fld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905999" y="3124199"/>
            <a:ext cx="1600201" cy="1066801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Изменена нумерация строк</a:t>
            </a:r>
            <a:endPara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flipH="1">
            <a:off x="5647818" y="3468040"/>
            <a:ext cx="4171590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H="1">
            <a:off x="5695874" y="3468040"/>
            <a:ext cx="4123534" cy="2808434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8929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3"/>
          <p:cNvSpPr>
            <a:spLocks noChangeArrowheads="1"/>
          </p:cNvSpPr>
          <p:nvPr/>
        </p:nvSpPr>
        <p:spPr bwMode="auto">
          <a:xfrm>
            <a:off x="304800" y="990600"/>
            <a:ext cx="2540000" cy="360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838200" indent="-83820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 dirty="0">
                <a:solidFill>
                  <a:srgbClr val="276CB7"/>
                </a:solidFill>
                <a:latin typeface="Times New Roman" pitchFamily="18" charset="0"/>
              </a:rPr>
              <a:t>Таблица </a:t>
            </a:r>
            <a:r>
              <a:rPr lang="ru-RU" altLang="ru-RU" sz="1800" b="1" dirty="0" smtClean="0">
                <a:solidFill>
                  <a:srgbClr val="276CB7"/>
                </a:solidFill>
                <a:latin typeface="Times New Roman" pitchFamily="18" charset="0"/>
              </a:rPr>
              <a:t>2000 (А, Б, В)  </a:t>
            </a:r>
            <a:endParaRPr lang="ru-RU" altLang="ru-RU" sz="1800" dirty="0">
              <a:solidFill>
                <a:srgbClr val="276CB7"/>
              </a:solidFill>
              <a:latin typeface="Times New Roman" pitchFamily="18" charset="0"/>
            </a:endParaRPr>
          </a:p>
        </p:txBody>
      </p:sp>
      <p:sp>
        <p:nvSpPr>
          <p:cNvPr id="12291" name="Rectangle 14"/>
          <p:cNvSpPr>
            <a:spLocks noChangeArrowheads="1"/>
          </p:cNvSpPr>
          <p:nvPr/>
        </p:nvSpPr>
        <p:spPr bwMode="auto">
          <a:xfrm>
            <a:off x="914400" y="381000"/>
            <a:ext cx="827024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838200" indent="-83820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 dirty="0" smtClean="0">
                <a:solidFill>
                  <a:srgbClr val="276CB7"/>
                </a:solidFill>
                <a:latin typeface="Times New Roman" pitchFamily="18" charset="0"/>
              </a:rPr>
              <a:t>Состав пациентов в стационаре, сроки и исходы лечения  </a:t>
            </a:r>
            <a:endParaRPr lang="ru-RU" altLang="ru-RU" sz="1800" dirty="0">
              <a:solidFill>
                <a:srgbClr val="276CB7"/>
              </a:solidFill>
              <a:latin typeface="Times New Roman" pitchFamily="18" charset="0"/>
            </a:endParaRPr>
          </a:p>
        </p:txBody>
      </p:sp>
      <p:graphicFrame>
        <p:nvGraphicFramePr>
          <p:cNvPr id="216355" name="Group 13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35838"/>
              </p:ext>
            </p:extLst>
          </p:nvPr>
        </p:nvGraphicFramePr>
        <p:xfrm>
          <a:off x="416559" y="1435161"/>
          <a:ext cx="9337042" cy="4176875"/>
        </p:xfrm>
        <a:graphic>
          <a:graphicData uri="http://schemas.openxmlformats.org/drawingml/2006/table">
            <a:tbl>
              <a:tblPr/>
              <a:tblGrid>
                <a:gridCol w="32147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98284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4189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73713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32070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06475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074988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</a:tblGrid>
              <a:tr h="299993">
                <a:tc rowSpan="3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болезни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строки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Код </a:t>
                      </a:r>
                    </a:p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МКБ 10</a:t>
                      </a: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А.Взрослые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Умерло 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7365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Выписано пациентов 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512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Доставленных по экстренным показаниям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Проведено койко-дней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73659"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…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73659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Ишемические болезни сердца </a:t>
                      </a:r>
                    </a:p>
                  </a:txBody>
                  <a:tcPr marL="121920" marR="121920"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10.4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I20-I25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73659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них: стенокардия</a:t>
                      </a:r>
                    </a:p>
                  </a:txBody>
                  <a:tcPr marL="121920" marR="121920"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10.4.1</a:t>
                      </a: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I20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83934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нее: нестабильная стенокардия </a:t>
                      </a:r>
                    </a:p>
                  </a:txBody>
                  <a:tcPr marL="121920" marR="121920"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10.4.1.1</a:t>
                      </a: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I20.0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0000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Острый инфаркт миокарда</a:t>
                      </a:r>
                    </a:p>
                  </a:txBody>
                  <a:tcPr marL="121920" marR="121920"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10.4.2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I21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64877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Повторный инфаркт миокарда </a:t>
                      </a:r>
                    </a:p>
                  </a:txBody>
                  <a:tcPr marL="121920" marR="121920"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10.4.3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I22</a:t>
                      </a:r>
                      <a:endParaRPr lang="ru-RU" sz="12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456094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Другие формы острых ишемических болезней сердца </a:t>
                      </a:r>
                    </a:p>
                  </a:txBody>
                  <a:tcPr marL="121920" marR="121920"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10.4.4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I24</a:t>
                      </a:r>
                      <a:endParaRPr lang="ru-RU" sz="12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73659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Хроническая ишемическая болезнь сердца</a:t>
                      </a:r>
                    </a:p>
                  </a:txBody>
                  <a:tcPr marL="121920" marR="121920"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10.4.5</a:t>
                      </a: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I25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383934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нее: постинфарктный кардиосклероз </a:t>
                      </a:r>
                    </a:p>
                  </a:txBody>
                  <a:tcPr marL="121920" marR="121920"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10.4.5.1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I25.8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12404" name="Rectangle 1312"/>
          <p:cNvSpPr>
            <a:spLocks noChangeArrowheads="1"/>
          </p:cNvSpPr>
          <p:nvPr/>
        </p:nvSpPr>
        <p:spPr bwMode="auto">
          <a:xfrm>
            <a:off x="5562600" y="2971799"/>
            <a:ext cx="4191000" cy="762001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 b="1" dirty="0" smtClean="0">
                <a:latin typeface="Times New Roman" pitchFamily="18" charset="0"/>
              </a:rPr>
              <a:t>Строка  10.4 по графам 4-12, 13-21, 22-33  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 b="1" dirty="0" smtClean="0">
                <a:latin typeface="Times New Roman" pitchFamily="18" charset="0"/>
              </a:rPr>
              <a:t>равна сумме строк 10.4.1+10.4.2+10.4.3+10.4.4+10.4.5</a:t>
            </a:r>
            <a:endParaRPr lang="ru-RU" altLang="ru-RU" sz="1600" b="1" u="sng" dirty="0">
              <a:latin typeface="Times New Roman" pitchFamily="18" charset="0"/>
            </a:endParaRPr>
          </a:p>
        </p:txBody>
      </p:sp>
      <p:sp>
        <p:nvSpPr>
          <p:cNvPr id="12405" name="Rectangle 1313"/>
          <p:cNvSpPr>
            <a:spLocks noChangeArrowheads="1"/>
          </p:cNvSpPr>
          <p:nvPr/>
        </p:nvSpPr>
        <p:spPr bwMode="auto">
          <a:xfrm>
            <a:off x="5562600" y="3962399"/>
            <a:ext cx="4188609" cy="1620521"/>
          </a:xfrm>
          <a:prstGeom prst="rect">
            <a:avLst/>
          </a:prstGeom>
          <a:solidFill>
            <a:srgbClr val="48ADE0"/>
          </a:solidFill>
          <a:ln>
            <a:noFill/>
          </a:ln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 b="1" dirty="0" smtClean="0">
                <a:solidFill>
                  <a:srgbClr val="FF0000"/>
                </a:solidFill>
                <a:latin typeface="Times New Roman" pitchFamily="18" charset="0"/>
              </a:rPr>
              <a:t>Летальных исходов </a:t>
            </a:r>
            <a:r>
              <a:rPr lang="ru-RU" altLang="ru-RU" sz="1600" b="1" dirty="0" smtClean="0">
                <a:latin typeface="Times New Roman" pitchFamily="18" charset="0"/>
              </a:rPr>
              <a:t>по строке 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 b="1" dirty="0" smtClean="0">
                <a:solidFill>
                  <a:srgbClr val="FF0000"/>
                </a:solidFill>
                <a:latin typeface="Times New Roman" pitchFamily="18" charset="0"/>
              </a:rPr>
              <a:t>10.4.1.,  10.4.1.1  - не должно быть! 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 b="1" dirty="0" smtClean="0">
                <a:latin typeface="Times New Roman" pitchFamily="18" charset="0"/>
              </a:rPr>
              <a:t>В случае смерти  пациента с кодом  МКБ стенокардией (</a:t>
            </a:r>
            <a:r>
              <a:rPr lang="en-US" altLang="ru-RU" sz="1600" b="1" dirty="0" smtClean="0">
                <a:latin typeface="Times New Roman" pitchFamily="18" charset="0"/>
              </a:rPr>
              <a:t>I20)  </a:t>
            </a:r>
            <a:r>
              <a:rPr lang="ru-RU" altLang="ru-RU" sz="1600" b="1" dirty="0" smtClean="0">
                <a:latin typeface="Times New Roman" pitchFamily="18" charset="0"/>
              </a:rPr>
              <a:t>используется код </a:t>
            </a:r>
            <a:endParaRPr lang="en-US" altLang="ru-RU" sz="1600" b="1" dirty="0" smtClean="0"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ru-RU" sz="1600" b="1" dirty="0" smtClean="0">
                <a:solidFill>
                  <a:srgbClr val="FF0000"/>
                </a:solidFill>
                <a:latin typeface="Times New Roman" pitchFamily="18" charset="0"/>
              </a:rPr>
              <a:t>I 25- </a:t>
            </a:r>
            <a:r>
              <a:rPr lang="ru-RU" altLang="ru-RU" sz="1600" b="1" dirty="0" smtClean="0">
                <a:solidFill>
                  <a:srgbClr val="FF0000"/>
                </a:solidFill>
                <a:latin typeface="Times New Roman" pitchFamily="18" charset="0"/>
              </a:rPr>
              <a:t>хроническая ишемическая болезнь сердца</a:t>
            </a:r>
            <a:r>
              <a:rPr lang="ru-RU" altLang="ru-RU" sz="1600" b="1" dirty="0" smtClean="0">
                <a:latin typeface="Times New Roman" pitchFamily="18" charset="0"/>
              </a:rPr>
              <a:t> в графах 8, 17, 28</a:t>
            </a:r>
            <a:endParaRPr lang="ru-RU" altLang="ru-RU" sz="1600" b="1" u="sng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10234443" y="5219084"/>
            <a:ext cx="1743369" cy="1277153"/>
            <a:chOff x="999829" y="3274142"/>
            <a:chExt cx="3562339" cy="3305248"/>
          </a:xfrm>
        </p:grpSpPr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12" name="Прямоугольник 11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cap="none" spc="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3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B1876-BBF9-4D7E-BC8D-B06C72D87234}" type="slidenum">
              <a:rPr lang="ru-RU" smtClean="0">
                <a:solidFill>
                  <a:schemeClr val="bg2">
                    <a:lumMod val="50000"/>
                  </a:schemeClr>
                </a:solidFill>
              </a:rPr>
              <a:t>6</a:t>
            </a:fld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 flipH="1">
            <a:off x="457200" y="5943600"/>
            <a:ext cx="9296400" cy="6858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Строки  10.0 (</a:t>
            </a:r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I00-I99)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11.</a:t>
            </a:r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J00-J98)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12.0 (К00-К92) заполняются в строгом соответствии с данными, заполненными  в системе «БАРС» за 12 месяцев 2018 года! </a:t>
            </a:r>
            <a:endPara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058400" y="1828800"/>
            <a:ext cx="1752600" cy="2667000"/>
          </a:xfrm>
          <a:prstGeom prst="rect">
            <a:avLst/>
          </a:prstGeom>
          <a:solidFill>
            <a:srgbClr val="48AD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Поступивший пациент с </a:t>
            </a:r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DS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Стенокардия (нестабильная стенокардия)   выписывается с тем же диагнозом</a:t>
            </a:r>
            <a:endPara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8274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3"/>
          <p:cNvSpPr>
            <a:spLocks noChangeArrowheads="1"/>
          </p:cNvSpPr>
          <p:nvPr/>
        </p:nvSpPr>
        <p:spPr bwMode="auto">
          <a:xfrm>
            <a:off x="711200" y="990600"/>
            <a:ext cx="2702560" cy="360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838200" indent="-83820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 dirty="0">
                <a:solidFill>
                  <a:srgbClr val="276CB7"/>
                </a:solidFill>
                <a:latin typeface="Times New Roman" pitchFamily="18" charset="0"/>
              </a:rPr>
              <a:t>Таблица </a:t>
            </a:r>
            <a:r>
              <a:rPr lang="ru-RU" altLang="ru-RU" sz="1800" b="1" dirty="0" smtClean="0">
                <a:solidFill>
                  <a:srgbClr val="276CB7"/>
                </a:solidFill>
                <a:latin typeface="Times New Roman" pitchFamily="18" charset="0"/>
              </a:rPr>
              <a:t>2000 (А, Б, В)  </a:t>
            </a:r>
            <a:endParaRPr lang="ru-RU" altLang="ru-RU" sz="1800" dirty="0">
              <a:solidFill>
                <a:srgbClr val="276CB7"/>
              </a:solidFill>
              <a:latin typeface="Times New Roman" pitchFamily="18" charset="0"/>
            </a:endParaRPr>
          </a:p>
        </p:txBody>
      </p:sp>
      <p:sp>
        <p:nvSpPr>
          <p:cNvPr id="12291" name="Rectangle 14"/>
          <p:cNvSpPr>
            <a:spLocks noChangeArrowheads="1"/>
          </p:cNvSpPr>
          <p:nvPr/>
        </p:nvSpPr>
        <p:spPr bwMode="auto">
          <a:xfrm>
            <a:off x="533400" y="381000"/>
            <a:ext cx="892556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838200" indent="-83820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 dirty="0" smtClean="0">
                <a:solidFill>
                  <a:srgbClr val="2C77CA"/>
                </a:solidFill>
                <a:latin typeface="Times New Roman" pitchFamily="18" charset="0"/>
              </a:rPr>
              <a:t>Состав пациентов в стационаре, сроки и исходы лечения  </a:t>
            </a:r>
            <a:endParaRPr lang="ru-RU" altLang="ru-RU" sz="1800" dirty="0">
              <a:solidFill>
                <a:srgbClr val="2C77CA"/>
              </a:solidFill>
              <a:latin typeface="Times New Roman" pitchFamily="18" charset="0"/>
            </a:endParaRPr>
          </a:p>
        </p:txBody>
      </p:sp>
      <p:graphicFrame>
        <p:nvGraphicFramePr>
          <p:cNvPr id="216355" name="Group 13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444540"/>
              </p:ext>
            </p:extLst>
          </p:nvPr>
        </p:nvGraphicFramePr>
        <p:xfrm>
          <a:off x="579119" y="1351280"/>
          <a:ext cx="8879841" cy="5143972"/>
        </p:xfrm>
        <a:graphic>
          <a:graphicData uri="http://schemas.openxmlformats.org/drawingml/2006/table">
            <a:tbl>
              <a:tblPr/>
              <a:tblGrid>
                <a:gridCol w="29903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4421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65454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78990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364064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188720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</a:tblGrid>
              <a:tr h="233414">
                <a:tc rowSpan="3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 болезни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строки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Код МКБ</a:t>
                      </a:r>
                    </a:p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А. Взрослые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Умерло 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3341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Выписано пациентов 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4462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Доставленных по экстренным показаниям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Проведено выписанными койко-дней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33414"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9020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Цереброваскулярные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болезни </a:t>
                      </a:r>
                    </a:p>
                  </a:txBody>
                  <a:tcPr marL="121920" marR="121920"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10.7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I60-I69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89020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 субарахноидальное кровоизлияние </a:t>
                      </a:r>
                    </a:p>
                  </a:txBody>
                  <a:tcPr marL="121920" marR="121920"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10.7.1</a:t>
                      </a: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I60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89020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Внутримозговое и другое внутричерепное кровоизлияние</a:t>
                      </a:r>
                    </a:p>
                  </a:txBody>
                  <a:tcPr marL="121920" marR="121920"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10.7.2</a:t>
                      </a: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I61,</a:t>
                      </a:r>
                    </a:p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I62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3414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Инфаркт мозга</a:t>
                      </a:r>
                    </a:p>
                  </a:txBody>
                  <a:tcPr marL="121920" marR="121920"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10.7.3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I63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89020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Инсульт неуточненный,  как кровоизлияние или инфаркт</a:t>
                      </a:r>
                    </a:p>
                  </a:txBody>
                  <a:tcPr marL="121920" marR="121920"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10.7.4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I64</a:t>
                      </a:r>
                      <a:endParaRPr lang="ru-RU" sz="120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544626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Закупорка и стеноз прецеребральных, церебральных артерий, не приводящих к инфаркту мозга</a:t>
                      </a:r>
                    </a:p>
                  </a:txBody>
                  <a:tcPr marL="121920" marR="121920"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10.7.5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I65-66</a:t>
                      </a:r>
                      <a:endParaRPr lang="ru-RU" sz="120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Х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33414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Другие цереброваскулярные болезни</a:t>
                      </a:r>
                    </a:p>
                  </a:txBody>
                  <a:tcPr marL="121920" marR="121920"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10.7.6</a:t>
                      </a: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I67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233414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 церебральный атеросклероз </a:t>
                      </a:r>
                    </a:p>
                  </a:txBody>
                  <a:tcPr marL="121920" marR="121920"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10.7.6.1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I67.2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389020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Атеросклероз артерий конечностей, тромбангиит облитерирующий</a:t>
                      </a:r>
                    </a:p>
                  </a:txBody>
                  <a:tcPr marL="121920" marR="121920"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10.8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I70.2</a:t>
                      </a:r>
                    </a:p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I73.1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12404" name="Rectangle 1312"/>
          <p:cNvSpPr>
            <a:spLocks noChangeArrowheads="1"/>
          </p:cNvSpPr>
          <p:nvPr/>
        </p:nvSpPr>
        <p:spPr bwMode="auto">
          <a:xfrm>
            <a:off x="5161280" y="3291840"/>
            <a:ext cx="4297680" cy="1051560"/>
          </a:xfrm>
          <a:prstGeom prst="rect">
            <a:avLst/>
          </a:prstGeom>
          <a:solidFill>
            <a:schemeClr val="bg2">
              <a:lumMod val="75000"/>
            </a:schemeClr>
          </a:solidFill>
          <a:ln w="3175">
            <a:noFill/>
          </a:ln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600" b="1" dirty="0" smtClean="0"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 b="1" dirty="0" smtClean="0">
                <a:latin typeface="Times New Roman" pitchFamily="18" charset="0"/>
              </a:rPr>
              <a:t>Строка  10.7 равна   сумме строк </a:t>
            </a:r>
            <a:r>
              <a:rPr lang="ru-RU" altLang="ru-RU" sz="1600" b="1" dirty="0" smtClean="0">
                <a:latin typeface="Times New Roman" pitchFamily="18" charset="0"/>
              </a:rPr>
              <a:t>10.7.1+10.7.2+10.7.3+10.7.4+10.7.5+10.7.6</a:t>
            </a:r>
            <a:r>
              <a:rPr lang="en-US" altLang="ru-RU" sz="1600" b="1" dirty="0" smtClean="0">
                <a:latin typeface="Times New Roman" pitchFamily="18" charset="0"/>
              </a:rPr>
              <a:t> </a:t>
            </a:r>
            <a:r>
              <a:rPr lang="ru-RU" altLang="ru-RU" sz="1600" b="1" dirty="0" smtClean="0">
                <a:latin typeface="Times New Roman" pitchFamily="18" charset="0"/>
              </a:rPr>
              <a:t>по графам с 4 по 7, 13-16, 22-27</a:t>
            </a:r>
            <a:endParaRPr lang="ru-RU" altLang="ru-RU" sz="1600" b="1" u="sng" dirty="0">
              <a:latin typeface="Times New Roman" pitchFamily="18" charset="0"/>
            </a:endParaRPr>
          </a:p>
        </p:txBody>
      </p:sp>
      <p:sp>
        <p:nvSpPr>
          <p:cNvPr id="12405" name="Rectangle 1313"/>
          <p:cNvSpPr>
            <a:spLocks noChangeArrowheads="1"/>
          </p:cNvSpPr>
          <p:nvPr/>
        </p:nvSpPr>
        <p:spPr bwMode="auto">
          <a:xfrm>
            <a:off x="5161280" y="4876800"/>
            <a:ext cx="4297680" cy="721360"/>
          </a:xfrm>
          <a:prstGeom prst="rect">
            <a:avLst/>
          </a:prstGeom>
          <a:solidFill>
            <a:schemeClr val="bg2">
              <a:lumMod val="75000"/>
            </a:schemeClr>
          </a:solidFill>
          <a:ln w="3175">
            <a:noFill/>
          </a:ln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 b="1" dirty="0" smtClean="0">
                <a:latin typeface="Times New Roman" pitchFamily="18" charset="0"/>
              </a:rPr>
              <a:t>Код </a:t>
            </a:r>
            <a:r>
              <a:rPr lang="ru-RU" altLang="ru-RU" sz="1600" b="1" dirty="0" smtClean="0">
                <a:solidFill>
                  <a:srgbClr val="FF0000"/>
                </a:solidFill>
                <a:latin typeface="Times New Roman" pitchFamily="18" charset="0"/>
              </a:rPr>
              <a:t>МКБ </a:t>
            </a:r>
            <a:r>
              <a:rPr lang="en-US" altLang="ru-RU" sz="1600" b="1" dirty="0" smtClean="0">
                <a:solidFill>
                  <a:srgbClr val="FF0000"/>
                </a:solidFill>
                <a:latin typeface="Times New Roman" pitchFamily="18" charset="0"/>
              </a:rPr>
              <a:t>I69</a:t>
            </a:r>
            <a:r>
              <a:rPr lang="en-US" altLang="ru-RU" sz="1600" b="1" dirty="0" smtClean="0">
                <a:latin typeface="Times New Roman" pitchFamily="18" charset="0"/>
              </a:rPr>
              <a:t> </a:t>
            </a:r>
            <a:r>
              <a:rPr lang="ru-RU" altLang="ru-RU" sz="1600" b="1" dirty="0" smtClean="0">
                <a:latin typeface="Times New Roman" pitchFamily="18" charset="0"/>
              </a:rPr>
              <a:t>используется только для кодирования </a:t>
            </a:r>
            <a:r>
              <a:rPr lang="ru-RU" altLang="ru-RU" sz="1600" b="1" dirty="0" smtClean="0">
                <a:solidFill>
                  <a:srgbClr val="FF0000"/>
                </a:solidFill>
                <a:latin typeface="Times New Roman" pitchFamily="18" charset="0"/>
              </a:rPr>
              <a:t>причин смерти </a:t>
            </a:r>
            <a:endParaRPr lang="ru-RU" altLang="ru-RU" sz="1600" b="1" u="sng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10464800" y="5219084"/>
            <a:ext cx="1513012" cy="1277153"/>
            <a:chOff x="999829" y="3274142"/>
            <a:chExt cx="3562339" cy="3305248"/>
          </a:xfrm>
        </p:grpSpPr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12" name="Прямоугольник 11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cap="none" spc="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36134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9173" y="609600"/>
            <a:ext cx="8596668" cy="685568"/>
          </a:xfrm>
        </p:spPr>
        <p:txBody>
          <a:bodyPr>
            <a:normAutofit fontScale="90000"/>
          </a:bodyPr>
          <a:lstStyle/>
          <a:p>
            <a:r>
              <a:rPr lang="ru-RU" sz="3600" b="1" i="1" dirty="0" smtClean="0"/>
              <a:t/>
            </a:r>
            <a:br>
              <a:rPr lang="ru-RU" sz="3600" b="1" i="1" dirty="0" smtClean="0"/>
            </a:br>
            <a:r>
              <a:rPr lang="ru-RU" sz="3600" b="1" i="1" dirty="0" smtClean="0"/>
              <a:t> </a:t>
            </a:r>
            <a:endParaRPr lang="ru-RU" sz="3600" b="1" i="1" dirty="0"/>
          </a:p>
        </p:txBody>
      </p:sp>
      <p:grpSp>
        <p:nvGrpSpPr>
          <p:cNvPr id="7" name="Группа 6"/>
          <p:cNvGrpSpPr/>
          <p:nvPr/>
        </p:nvGrpSpPr>
        <p:grpSpPr>
          <a:xfrm>
            <a:off x="10234443" y="5219084"/>
            <a:ext cx="1743369" cy="1277153"/>
            <a:chOff x="999829" y="3274142"/>
            <a:chExt cx="3562339" cy="3305248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6" name="Прямоугольник 5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cap="none" spc="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" name="Прямоугольник 3"/>
          <p:cNvSpPr/>
          <p:nvPr/>
        </p:nvSpPr>
        <p:spPr>
          <a:xfrm>
            <a:off x="546542" y="1335509"/>
            <a:ext cx="897845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Поступило пациентов с  инфарктом миокарда в стационар в первые сутки от начала заболевания 1____ , в том  числе в первые   12 часов   2 _____ , </a:t>
            </a:r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них в первые 2 часа   3</a:t>
            </a:r>
            <a:r>
              <a:rPr lang="ru-RU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____ ,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из них (стр.1) проведены: </a:t>
            </a:r>
            <a:r>
              <a:rPr lang="ru-RU" sz="16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тромболитическая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терапия 4 ______ , </a:t>
            </a:r>
            <a:r>
              <a:rPr lang="ru-RU" sz="16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стентирование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 ____ ; </a:t>
            </a:r>
            <a:r>
              <a:rPr lang="ru-RU" sz="1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тромболитическая</a:t>
            </a:r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терапия с последующим  </a:t>
            </a:r>
            <a:r>
              <a:rPr lang="ru-RU" sz="1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стентированием</a:t>
            </a:r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6</a:t>
            </a:r>
            <a:r>
              <a:rPr lang="ru-RU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 ,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общего числа умерших умерло пациентов  с инфарктом миокарда  (стр. 10.4.2 +10.4.3) в первые 24 часа после поступления в стационар пациентов с  инфарктом миокарда проведена  </a:t>
            </a:r>
            <a:r>
              <a:rPr lang="ru-RU" sz="16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тромболитическая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терапия 9_____ ,  </a:t>
            </a:r>
            <a:r>
              <a:rPr lang="ru-RU" sz="16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стентирование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_______. </a:t>
            </a: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62001" y="533400"/>
            <a:ext cx="4800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800" b="1" dirty="0">
                <a:solidFill>
                  <a:schemeClr val="accent1"/>
                </a:solidFill>
                <a:cs typeface="Times New Roman" panose="02020603050405020304" pitchFamily="18" charset="0"/>
              </a:rPr>
              <a:t>Таблица </a:t>
            </a:r>
            <a:r>
              <a:rPr lang="ru-RU" altLang="ru-RU" sz="1800" b="1" dirty="0" smtClean="0">
                <a:solidFill>
                  <a:schemeClr val="accent1"/>
                </a:solidFill>
                <a:cs typeface="Times New Roman" panose="02020603050405020304" pitchFamily="18" charset="0"/>
              </a:rPr>
              <a:t>2300   </a:t>
            </a:r>
            <a:r>
              <a:rPr lang="ru-RU" altLang="ru-RU" sz="1800" b="1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 добавлены  новые строки   </a:t>
            </a:r>
            <a:endParaRPr lang="ru-RU" sz="1800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381000" y="4419600"/>
            <a:ext cx="9474199" cy="12192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Данные в  таблице должны быть сверены с мониторингом летальности по инфарктам заполненным  системе «БАРС» за  12 месяцев  2018 года и </a:t>
            </a:r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иметь расхождений!</a:t>
            </a:r>
            <a:endParaRPr lang="ru-RU" sz="1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058400" y="1066799"/>
            <a:ext cx="1828800" cy="2946365"/>
          </a:xfrm>
          <a:prstGeom prst="rect">
            <a:avLst/>
          </a:prstGeom>
          <a:solidFill>
            <a:srgbClr val="48AD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Исключить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дублирование информации</a:t>
            </a:r>
          </a:p>
          <a:p>
            <a:pPr algn="ctr"/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</a:t>
            </a:r>
            <a:r>
              <a:rPr lang="ru-RU" sz="1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тромболитическая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терапия</a:t>
            </a:r>
          </a:p>
          <a:p>
            <a:pPr algn="ctr"/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только </a:t>
            </a:r>
            <a:r>
              <a:rPr lang="ru-RU" sz="1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стентирование</a:t>
            </a:r>
            <a:endParaRPr lang="ru-RU" sz="1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только </a:t>
            </a:r>
            <a:r>
              <a:rPr lang="ru-RU" sz="1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тромболитическая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терапия со </a:t>
            </a:r>
            <a:r>
              <a:rPr lang="ru-RU" sz="1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стентированием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5925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10234443" y="5219084"/>
            <a:ext cx="1743369" cy="1277153"/>
            <a:chOff x="999829" y="3274142"/>
            <a:chExt cx="3562339" cy="3305248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6" name="Прямоугольник 5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cap="none" spc="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3" name="Прямоугольник 12"/>
          <p:cNvSpPr/>
          <p:nvPr/>
        </p:nvSpPr>
        <p:spPr>
          <a:xfrm>
            <a:off x="873761" y="568960"/>
            <a:ext cx="31699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800" b="1" dirty="0">
                <a:solidFill>
                  <a:schemeClr val="accent1"/>
                </a:solidFill>
              </a:rPr>
              <a:t>Таблица </a:t>
            </a:r>
            <a:r>
              <a:rPr lang="ru-RU" altLang="ru-RU" sz="1800" b="1" dirty="0" smtClean="0">
                <a:solidFill>
                  <a:schemeClr val="accent1"/>
                </a:solidFill>
              </a:rPr>
              <a:t>2301 </a:t>
            </a:r>
            <a:endParaRPr lang="ru-RU" sz="1800" dirty="0">
              <a:solidFill>
                <a:schemeClr val="accent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17943" y="1157252"/>
            <a:ext cx="883875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Поступило пациентов с острыми цереброваскулярными болезнями (стр.10.7.1-10.7.5) в первые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сутки      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начала заболевания</a:t>
            </a:r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 , из них в первые 6 часов </a:t>
            </a:r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_____, из них проведена  </a:t>
            </a:r>
            <a:r>
              <a:rPr lang="ru-RU" sz="16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тромболитическая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терапия  в первые 6 часов 3.________.</a:t>
            </a: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68743" y="2132431"/>
            <a:ext cx="878795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cs typeface="Times New Roman" panose="02020603050405020304" pitchFamily="18" charset="0"/>
              </a:rPr>
              <a:t>Доля</a:t>
            </a:r>
            <a:r>
              <a:rPr lang="ru-RU" sz="160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prstClr val="black"/>
                </a:solidFill>
                <a:cs typeface="Times New Roman" panose="02020603050405020304" pitchFamily="18" charset="0"/>
              </a:rPr>
              <a:t>пациентов с острыми </a:t>
            </a:r>
            <a:r>
              <a:rPr lang="ru-RU" sz="160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цереброваскулярными </a:t>
            </a:r>
            <a:r>
              <a:rPr lang="ru-RU" sz="1600" dirty="0">
                <a:solidFill>
                  <a:prstClr val="black"/>
                </a:solidFill>
                <a:cs typeface="Times New Roman" panose="02020603050405020304" pitchFamily="18" charset="0"/>
              </a:rPr>
              <a:t>болезнями, госпитализированными в первые 6 часов от начала </a:t>
            </a:r>
            <a:r>
              <a:rPr lang="ru-RU" sz="160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заболевания, в   </a:t>
            </a:r>
            <a:r>
              <a:rPr lang="ru-RU" sz="1600" dirty="0">
                <a:solidFill>
                  <a:prstClr val="black"/>
                </a:solidFill>
                <a:cs typeface="Times New Roman" panose="02020603050405020304" pitchFamily="18" charset="0"/>
              </a:rPr>
              <a:t>общем </a:t>
            </a:r>
            <a:r>
              <a:rPr lang="ru-RU" sz="160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количестве  </a:t>
            </a:r>
            <a:r>
              <a:rPr lang="ru-RU" sz="1600" dirty="0">
                <a:solidFill>
                  <a:prstClr val="black"/>
                </a:solidFill>
                <a:cs typeface="Times New Roman" panose="02020603050405020304" pitchFamily="18" charset="0"/>
              </a:rPr>
              <a:t>госпитализированных с острыми цереброваскулярными </a:t>
            </a:r>
            <a:r>
              <a:rPr lang="ru-RU" sz="160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болезнями ( в </a:t>
            </a:r>
            <a:r>
              <a:rPr lang="ru-RU" sz="160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%) за 2017 год</a:t>
            </a:r>
            <a:endParaRPr lang="ru-RU" sz="16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1150779"/>
              </p:ext>
            </p:extLst>
          </p:nvPr>
        </p:nvGraphicFramePr>
        <p:xfrm>
          <a:off x="704006" y="3200399"/>
          <a:ext cx="8197233" cy="1841514"/>
        </p:xfrm>
        <a:graphic>
          <a:graphicData uri="http://schemas.openxmlformats.org/drawingml/2006/table">
            <a:tbl>
              <a:tblPr/>
              <a:tblGrid>
                <a:gridCol w="58064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68217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93441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2360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№п/п </a:t>
                      </a:r>
                      <a:endParaRPr lang="ru-RU" sz="14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Медицинские организации</a:t>
                      </a:r>
                    </a:p>
                    <a:p>
                      <a:pPr algn="ctr" fontAlgn="ctr"/>
                      <a:endParaRPr lang="ru-RU" sz="14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4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144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endParaRPr lang="ru-RU" sz="14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ГУЗ "</a:t>
                      </a:r>
                      <a: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Лебедянская </a:t>
                      </a:r>
                      <a:r>
                        <a:rPr lang="ru-RU" sz="14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межрайонная больница"</a:t>
                      </a:r>
                      <a:endParaRPr lang="ru-RU" sz="14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11,6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3517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  <a:endParaRPr lang="ru-RU" sz="14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ГУЗ "</a:t>
                      </a:r>
                      <a: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Усманская  </a:t>
                      </a:r>
                      <a:r>
                        <a:rPr lang="ru-RU" sz="14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межрайонная больница"</a:t>
                      </a:r>
                      <a:endParaRPr lang="ru-RU" sz="14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23,0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164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</a:t>
                      </a:r>
                      <a:endParaRPr lang="ru-RU" sz="14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ГУЗ "</a:t>
                      </a:r>
                      <a: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Елецкая </a:t>
                      </a:r>
                      <a:r>
                        <a:rPr lang="ru-RU" sz="14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городская</a:t>
                      </a:r>
                      <a:r>
                        <a:rPr lang="ru-RU" sz="1400" b="0" i="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больница</a:t>
                      </a:r>
                      <a:r>
                        <a:rPr lang="ru-RU" sz="14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en-US" sz="14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4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имени Н.А Семашко</a:t>
                      </a:r>
                      <a: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22,5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164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</a:t>
                      </a:r>
                      <a:endParaRPr lang="ru-RU" sz="14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ГУЗ "Липецкая городская больница №4 "Липецк-Мед 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144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</a:t>
                      </a:r>
                      <a:endParaRPr lang="ru-RU" sz="14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ГУЗ "Липецкая городская больница скорой медицинской помощи  №1</a:t>
                      </a:r>
                      <a: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36,9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144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</a:t>
                      </a:r>
                      <a:endParaRPr lang="ru-RU" sz="14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ГУЗ  </a:t>
                      </a:r>
                      <a:r>
                        <a:rPr lang="ru-RU" sz="14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</a:t>
                      </a:r>
                      <a: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Липецкая </a:t>
                      </a:r>
                      <a:r>
                        <a:rPr lang="ru-RU" sz="14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областная клиническая больница"</a:t>
                      </a:r>
                      <a:endParaRPr lang="ru-RU" sz="14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18,7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1060057" y="5483839"/>
            <a:ext cx="7841182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соответствии с </a:t>
            </a:r>
            <a:r>
              <a:rPr lang="ru-RU" sz="1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программой государственных гарантий бесплатного оказания гражданам </a:t>
            </a:r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медицинской </a:t>
            </a:r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помощи на территории   Липецкой области в  2018 году </a:t>
            </a:r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этот показатель должен составлять не менее  40%. 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906000" y="2547929"/>
            <a:ext cx="1828800" cy="2405071"/>
          </a:xfrm>
          <a:prstGeom prst="rect">
            <a:avLst/>
          </a:prstGeom>
          <a:solidFill>
            <a:srgbClr val="48AD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не достижении целевого показателя по итогам 2018 года предоставить 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пояснительные за подписью руководителя</a:t>
            </a:r>
            <a:endPara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6" name="Прямая со стрелкой 15"/>
          <p:cNvCxnSpPr/>
          <p:nvPr/>
        </p:nvCxnSpPr>
        <p:spPr>
          <a:xfrm flipH="1" flipV="1">
            <a:off x="8901239" y="3657600"/>
            <a:ext cx="1004761" cy="762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H="1">
            <a:off x="8901239" y="3733800"/>
            <a:ext cx="1004761" cy="2286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endCxn id="3" idx="3"/>
          </p:cNvCxnSpPr>
          <p:nvPr/>
        </p:nvCxnSpPr>
        <p:spPr>
          <a:xfrm flipH="1">
            <a:off x="8901239" y="3848100"/>
            <a:ext cx="1004762" cy="273056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H="1">
            <a:off x="8901239" y="3848100"/>
            <a:ext cx="1004761" cy="1045583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85474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Другая 1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11877</TotalTime>
  <Words>3762</Words>
  <Application>Microsoft Office PowerPoint</Application>
  <PresentationFormat>Произвольный</PresentationFormat>
  <Paragraphs>1180</Paragraphs>
  <Slides>24</Slides>
  <Notes>12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Грань</vt:lpstr>
      <vt:lpstr>ФФСН №14 «Сведения о деятельности подразделений медицинской организации, оказывающих медицинскую помощь в стационарных условиях»</vt:lpstr>
      <vt:lpstr>1.Состав пациентов в стационаре, сроки и исходы лечения </vt:lpstr>
      <vt:lpstr>Презентация PowerPoint</vt:lpstr>
      <vt:lpstr>продолжение</vt:lpstr>
      <vt:lpstr>Презентация PowerPoint</vt:lpstr>
      <vt:lpstr>Презентация PowerPoint</vt:lpstr>
      <vt:lpstr>Презентация PowerPoint</vt:lpstr>
      <vt:lpstr>  </vt:lpstr>
      <vt:lpstr>Презентация PowerPoint</vt:lpstr>
      <vt:lpstr>Состав пациентов в стационаре, сроки и исходы лечения </vt:lpstr>
      <vt:lpstr>Презентация PowerPoint</vt:lpstr>
      <vt:lpstr>Презентация PowerPoint</vt:lpstr>
      <vt:lpstr>Презентация PowerPoint</vt:lpstr>
      <vt:lpstr>Презентация PowerPoint</vt:lpstr>
      <vt:lpstr>Перечень летальных исходов, на которые предоставляются копии  корешка медицинского свидетельства о смерти к учетной форме №106/у-08</vt:lpstr>
      <vt:lpstr>(продолжение)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3. Хирургическая работа организации </vt:lpstr>
      <vt:lpstr>3. Хирургическая работа организации </vt:lpstr>
      <vt:lpstr>Межформенный контроль по числу выбывших всего (выписано+ умерло + переведено)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Шиблаков Иван Петрович</dc:creator>
  <cp:lastModifiedBy>RePack by Diakov</cp:lastModifiedBy>
  <cp:revision>1246</cp:revision>
  <cp:lastPrinted>2018-12-13T12:36:05Z</cp:lastPrinted>
  <dcterms:created xsi:type="dcterms:W3CDTF">2013-09-18T03:44:48Z</dcterms:created>
  <dcterms:modified xsi:type="dcterms:W3CDTF">2018-12-14T12:38:31Z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