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  <p:sldMasterId id="2147483832" r:id="rId2"/>
  </p:sldMasterIdLst>
  <p:notesMasterIdLst>
    <p:notesMasterId r:id="rId56"/>
  </p:notesMasterIdLst>
  <p:sldIdLst>
    <p:sldId id="306" r:id="rId3"/>
    <p:sldId id="345" r:id="rId4"/>
    <p:sldId id="346" r:id="rId5"/>
    <p:sldId id="364" r:id="rId6"/>
    <p:sldId id="348" r:id="rId7"/>
    <p:sldId id="365" r:id="rId8"/>
    <p:sldId id="347" r:id="rId9"/>
    <p:sldId id="322" r:id="rId10"/>
    <p:sldId id="323" r:id="rId11"/>
    <p:sldId id="319" r:id="rId12"/>
    <p:sldId id="324" r:id="rId13"/>
    <p:sldId id="366" r:id="rId14"/>
    <p:sldId id="332" r:id="rId15"/>
    <p:sldId id="315" r:id="rId16"/>
    <p:sldId id="330" r:id="rId17"/>
    <p:sldId id="293" r:id="rId18"/>
    <p:sldId id="326" r:id="rId19"/>
    <p:sldId id="349" r:id="rId20"/>
    <p:sldId id="327" r:id="rId21"/>
    <p:sldId id="328" r:id="rId22"/>
    <p:sldId id="316" r:id="rId23"/>
    <p:sldId id="333" r:id="rId24"/>
    <p:sldId id="334" r:id="rId25"/>
    <p:sldId id="335" r:id="rId26"/>
    <p:sldId id="336" r:id="rId27"/>
    <p:sldId id="329" r:id="rId28"/>
    <p:sldId id="350" r:id="rId29"/>
    <p:sldId id="351" r:id="rId30"/>
    <p:sldId id="352" r:id="rId31"/>
    <p:sldId id="337" r:id="rId32"/>
    <p:sldId id="338" r:id="rId33"/>
    <p:sldId id="353" r:id="rId34"/>
    <p:sldId id="355" r:id="rId35"/>
    <p:sldId id="356" r:id="rId36"/>
    <p:sldId id="354" r:id="rId37"/>
    <p:sldId id="357" r:id="rId38"/>
    <p:sldId id="358" r:id="rId39"/>
    <p:sldId id="359" r:id="rId40"/>
    <p:sldId id="309" r:id="rId41"/>
    <p:sldId id="360" r:id="rId42"/>
    <p:sldId id="361" r:id="rId43"/>
    <p:sldId id="362" r:id="rId44"/>
    <p:sldId id="339" r:id="rId45"/>
    <p:sldId id="340" r:id="rId46"/>
    <p:sldId id="341" r:id="rId47"/>
    <p:sldId id="294" r:id="rId48"/>
    <p:sldId id="295" r:id="rId49"/>
    <p:sldId id="296" r:id="rId50"/>
    <p:sldId id="310" r:id="rId51"/>
    <p:sldId id="342" r:id="rId52"/>
    <p:sldId id="343" r:id="rId53"/>
    <p:sldId id="363" r:id="rId54"/>
    <p:sldId id="344" r:id="rId55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581F75-7841-4C84-99DE-57777C78442A}">
          <p14:sldIdLst>
            <p14:sldId id="306"/>
            <p14:sldId id="345"/>
            <p14:sldId id="346"/>
            <p14:sldId id="364"/>
            <p14:sldId id="348"/>
            <p14:sldId id="365"/>
            <p14:sldId id="347"/>
            <p14:sldId id="322"/>
            <p14:sldId id="323"/>
            <p14:sldId id="319"/>
            <p14:sldId id="324"/>
            <p14:sldId id="366"/>
            <p14:sldId id="332"/>
            <p14:sldId id="315"/>
            <p14:sldId id="330"/>
            <p14:sldId id="293"/>
            <p14:sldId id="326"/>
            <p14:sldId id="349"/>
            <p14:sldId id="327"/>
            <p14:sldId id="328"/>
            <p14:sldId id="316"/>
            <p14:sldId id="333"/>
            <p14:sldId id="334"/>
            <p14:sldId id="335"/>
            <p14:sldId id="336"/>
            <p14:sldId id="329"/>
            <p14:sldId id="350"/>
            <p14:sldId id="351"/>
            <p14:sldId id="352"/>
            <p14:sldId id="337"/>
            <p14:sldId id="338"/>
            <p14:sldId id="353"/>
            <p14:sldId id="355"/>
            <p14:sldId id="356"/>
            <p14:sldId id="354"/>
            <p14:sldId id="357"/>
            <p14:sldId id="358"/>
            <p14:sldId id="359"/>
            <p14:sldId id="309"/>
            <p14:sldId id="360"/>
            <p14:sldId id="361"/>
            <p14:sldId id="362"/>
            <p14:sldId id="339"/>
            <p14:sldId id="340"/>
            <p14:sldId id="341"/>
            <p14:sldId id="294"/>
            <p14:sldId id="295"/>
            <p14:sldId id="296"/>
            <p14:sldId id="310"/>
            <p14:sldId id="342"/>
            <p14:sldId id="343"/>
            <p14:sldId id="363"/>
            <p14:sldId id="34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5" autoAdjust="0"/>
    <p:restoredTop sz="94660" autoAdjust="0"/>
  </p:normalViewPr>
  <p:slideViewPr>
    <p:cSldViewPr snapToGrid="0" showGuides="1">
      <p:cViewPr>
        <p:scale>
          <a:sx n="100" d="100"/>
          <a:sy n="100" d="100"/>
        </p:scale>
        <p:origin x="-1224" y="-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5427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5427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ED0E1FB8-0777-4C49-B54B-3B568B74AC73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0708" tIns="45354" rIns="90708" bIns="4535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0B2EC8D9-7A75-49C0-A11A-42B846D04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3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После ввода и проверки данных необходимо обязательно провести </a:t>
            </a:r>
            <a:r>
              <a:rPr lang="ru-RU" baseline="0" dirty="0" err="1" smtClean="0"/>
              <a:t>внутритабличный</a:t>
            </a:r>
            <a:r>
              <a:rPr lang="ru-RU" baseline="0" dirty="0" smtClean="0"/>
              <a:t> контроль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81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6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790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99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99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68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36563" y="1233488"/>
            <a:ext cx="5924550" cy="3333750"/>
          </a:xfrm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97B74E-D6DB-47AA-8DC2-80D037AE4F51}" type="slidenum">
              <a:rPr lang="en-US" altLang="ru-RU" smtClean="0"/>
              <a:pPr>
                <a:defRPr/>
              </a:pPr>
              <a:t>42</a:t>
            </a:fld>
            <a:endParaRPr lang="en-US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4104D-8BF1-41BB-8994-8587D359F681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21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68EB-3BD6-4674-95D2-315BA32413AB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0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D56-37CA-48CE-8AB9-A282573BE0D6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615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9ACC0-CE8A-4795-B90A-7B875081B56D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958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10B61-4114-49C6-9777-4DE71AEFAFE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3315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0F549-DE40-4E4B-8F84-6ED41BF15E85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1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81EB2-E512-4CCC-8174-7B3978E61650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393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5BAA-547A-4A28-9BA7-F89120FC954E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93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109728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C2840-C76E-4998-AFBC-A170613BAC53}" type="slidenum">
              <a:rPr lang="ru-RU"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573EA-1437-4010-A700-4B5601BD0060}" type="datetime1">
              <a:rPr lang="ru-RU" smtClean="0"/>
              <a:t>14.12.2018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60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23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5487-4AFC-43E8-9115-F200BA91B1E5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66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431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756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40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579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116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072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3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531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18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F6A9-B679-40E9-BED3-65AA4AF1676D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8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1922B-03AD-4EB2-AE20-83DD834FDD60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05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27EB-248E-4282-8E79-2AFE2398B156}" type="datetime1">
              <a:rPr lang="ru-RU" smtClean="0"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9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C3DB7-A25B-42C3-A4D0-F3FA9B91EECB}" type="datetime1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5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5634F-204C-4FB1-9A6C-441F6231BE97}" type="datetime1">
              <a:rPr lang="ru-RU" smtClean="0"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4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04FAA-A2A1-4563-AF2A-72D8705A7949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5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61159-2AD6-4930-A0B1-6AC5CE811DE1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42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FCA9-0DE3-452C-924A-3B1B725341AA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48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  <p:sldLayoutId id="214748383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18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m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m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2055" y="1849820"/>
            <a:ext cx="9207061" cy="2989291"/>
          </a:xfrm>
        </p:spPr>
        <p:txBody>
          <a:bodyPr/>
          <a:lstStyle/>
          <a:p>
            <a:pPr algn="ctr"/>
            <a:r>
              <a:rPr lang="ru-RU" altLang="ru-RU" sz="3600" b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latin typeface="Times New Roman" panose="02020603050405020304" pitchFamily="18" charset="0"/>
              </a:rPr>
            </a:br>
            <a:r>
              <a:rPr lang="ru-RU" altLang="ru-RU" sz="3600" b="1" dirty="0">
                <a:latin typeface="Times New Roman" panose="02020603050405020304" pitchFamily="18" charset="0"/>
              </a:rPr>
              <a:t/>
            </a:r>
            <a:br>
              <a:rPr lang="ru-RU" altLang="ru-RU" sz="3600" b="1" dirty="0">
                <a:latin typeface="Times New Roman" panose="02020603050405020304" pitchFamily="18" charset="0"/>
              </a:rPr>
            </a:br>
            <a:r>
              <a:rPr lang="ru-RU" altLang="ru-RU" sz="3600" b="1" dirty="0" smtClean="0">
                <a:latin typeface="Times New Roman" panose="02020603050405020304" pitchFamily="18" charset="0"/>
              </a:rPr>
              <a:t>Форма федерального статистического наблюдения </a:t>
            </a:r>
            <a:r>
              <a:rPr lang="ru-RU" altLang="ru-RU" sz="3600" b="1" dirty="0">
                <a:latin typeface="Times New Roman" panose="02020603050405020304" pitchFamily="18" charset="0"/>
              </a:rPr>
              <a:t>№</a:t>
            </a:r>
            <a:r>
              <a:rPr lang="en-US" altLang="ru-RU" sz="3600" b="1" dirty="0">
                <a:latin typeface="Times New Roman" panose="02020603050405020304" pitchFamily="18" charset="0"/>
              </a:rPr>
              <a:t>30</a:t>
            </a:r>
            <a:r>
              <a:rPr lang="ru-RU" altLang="ru-RU" sz="3600" b="1" dirty="0">
                <a:latin typeface="Times New Roman" panose="02020603050405020304" pitchFamily="18" charset="0"/>
              </a:rPr>
              <a:t/>
            </a:r>
            <a:br>
              <a:rPr lang="ru-RU" altLang="ru-RU" sz="3600" b="1" dirty="0">
                <a:latin typeface="Times New Roman" panose="02020603050405020304" pitchFamily="18" charset="0"/>
              </a:rPr>
            </a:br>
            <a:r>
              <a:rPr lang="ru-RU" altLang="ru-RU" sz="3600" b="1" dirty="0">
                <a:latin typeface="Times New Roman" panose="02020603050405020304" pitchFamily="18" charset="0"/>
              </a:rPr>
              <a:t>«Сведения о медицинской организации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»</a:t>
            </a:r>
            <a:br>
              <a:rPr lang="ru-RU" altLang="ru-RU" sz="3600" b="1" dirty="0" smtClean="0">
                <a:latin typeface="Times New Roman" panose="02020603050405020304" pitchFamily="18" charset="0"/>
              </a:rPr>
            </a:br>
            <a:r>
              <a:rPr lang="ru-RU" altLang="ru-RU" sz="3200" b="1" dirty="0" smtClean="0">
                <a:latin typeface="Times New Roman" panose="02020603050405020304" pitchFamily="18" charset="0"/>
              </a:rPr>
              <a:t>(утверждена приказом Росстата </a:t>
            </a:r>
            <a:br>
              <a:rPr lang="ru-RU" altLang="ru-RU" sz="3200" b="1" dirty="0" smtClean="0">
                <a:latin typeface="Times New Roman" panose="02020603050405020304" pitchFamily="18" charset="0"/>
              </a:rPr>
            </a:br>
            <a:r>
              <a:rPr lang="ru-RU" altLang="ru-RU" sz="3200" b="1" dirty="0" smtClean="0">
                <a:latin typeface="Times New Roman" panose="02020603050405020304" pitchFamily="18" charset="0"/>
              </a:rPr>
              <a:t>№ 483 от 03.08.2018г.)</a:t>
            </a:r>
            <a:r>
              <a:rPr lang="ru-RU" altLang="ru-RU" sz="3200" b="1" dirty="0">
                <a:latin typeface="Times New Roman" panose="02020603050405020304" pitchFamily="18" charset="0"/>
              </a:rPr>
              <a:t/>
            </a:r>
            <a:br>
              <a:rPr lang="ru-RU" altLang="ru-RU" sz="3200" b="1" dirty="0">
                <a:latin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778" y="4604378"/>
            <a:ext cx="7766936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970845" y="269244"/>
            <a:ext cx="1986845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1232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12192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1121434" y="718952"/>
            <a:ext cx="105435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912284" y="3765550"/>
            <a:ext cx="10369549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1121434" y="629728"/>
            <a:ext cx="10638766" cy="49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graphicFrame>
        <p:nvGraphicFramePr>
          <p:cNvPr id="349546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644909"/>
              </p:ext>
            </p:extLst>
          </p:nvPr>
        </p:nvGraphicFramePr>
        <p:xfrm>
          <a:off x="1112807" y="1016035"/>
          <a:ext cx="8695426" cy="5657743"/>
        </p:xfrm>
        <a:graphic>
          <a:graphicData uri="http://schemas.openxmlformats.org/drawingml/2006/table">
            <a:tbl>
              <a:tblPr/>
              <a:tblGrid>
                <a:gridCol w="731547"/>
                <a:gridCol w="3740862"/>
                <a:gridCol w="1919765"/>
                <a:gridCol w="1250830"/>
                <a:gridCol w="1052422"/>
              </a:tblGrid>
              <a:tr h="566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  отделений, кабинетов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(нет – 0,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- 1)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отделений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кабинетов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Детские поликлиники (отделения,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кабинеты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Лаборатории, всего – из них: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зуботехнические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клинико-диагностические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микробиологические (бактериологические)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патолого-анатомические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34.5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радиоизотопной диагностики 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34.6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спектральные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34.7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судебно-медицинские молекулярно-генетические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34.8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химико-токсикологические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цитологические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Отделения скорой медицинской помощи (стационарные)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Паллиативной медицинской помощи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Центры </a:t>
                      </a:r>
                      <a:r>
                        <a:rPr lang="ru-RU" sz="1200" b="1" kern="12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профпатологии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9539" name="Rectangle 355"/>
          <p:cNvSpPr>
            <a:spLocks noChangeArrowheads="1"/>
          </p:cNvSpPr>
          <p:nvPr/>
        </p:nvSpPr>
        <p:spPr bwMode="auto">
          <a:xfrm>
            <a:off x="357353" y="467307"/>
            <a:ext cx="11014840" cy="25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	</a:t>
            </a:r>
          </a:p>
          <a:p>
            <a:pPr algn="ctr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I.</a:t>
            </a: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Работа медицинской организации</a:t>
            </a:r>
          </a:p>
          <a:p>
            <a:pPr algn="ctr">
              <a:lnSpc>
                <a:spcPct val="150000"/>
              </a:lnSpc>
            </a:pPr>
            <a: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</a:br>
            <a:endParaRPr lang="ru-RU" b="1" dirty="0" smtClean="0">
              <a:solidFill>
                <a:schemeClr val="accent1"/>
              </a:solidFill>
            </a:endParaRPr>
          </a:p>
          <a:p>
            <a:pPr algn="ctr"/>
            <a:endParaRPr lang="ru-RU" sz="16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78301" y="629728"/>
            <a:ext cx="755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В таблицу 1001 добавлены новые строки: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10</a:t>
            </a:fld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781799" y="2390776"/>
            <a:ext cx="4381501" cy="16494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ЕСЛИ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ТОЙ ИЛИ ИНОЙ ЛАБОРАТОРИИ НЕТ В ПЕРЕЧНЕ,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ЕЕ СЛЕДУЕТ УКАЗЫВАТЬ В СТРОКЕ 34.2 -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КЛИНИКО-ДИАГНОСТИЧЕСКАЯ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SzPct val="75000"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8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19177" y="618227"/>
            <a:ext cx="8596313" cy="450850"/>
          </a:xfrm>
        </p:spPr>
        <p:txBody>
          <a:bodyPr>
            <a:normAutofit fontScale="90000"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</a:rPr>
              <a:t>Таблица</a:t>
            </a:r>
            <a:r>
              <a:rPr lang="ru-RU" altLang="ru-RU" sz="1800" b="1" dirty="0">
                <a:latin typeface="Times New Roman" panose="02020603050405020304" pitchFamily="18" charset="0"/>
              </a:rPr>
              <a:t> 1001</a:t>
            </a:r>
            <a:br>
              <a:rPr lang="ru-RU" altLang="ru-RU" sz="1800" b="1" dirty="0">
                <a:latin typeface="Times New Roman" panose="02020603050405020304" pitchFamily="18" charset="0"/>
              </a:rPr>
            </a:br>
            <a:endParaRPr lang="ru-RU" sz="1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175559"/>
              </p:ext>
            </p:extLst>
          </p:nvPr>
        </p:nvGraphicFramePr>
        <p:xfrm>
          <a:off x="332806" y="1159924"/>
          <a:ext cx="9866490" cy="4940760"/>
        </p:xfrm>
        <a:graphic>
          <a:graphicData uri="http://schemas.openxmlformats.org/drawingml/2006/table">
            <a:tbl>
              <a:tblPr/>
              <a:tblGrid>
                <a:gridCol w="3666775"/>
                <a:gridCol w="918907"/>
                <a:gridCol w="2384505"/>
                <a:gridCol w="1663339"/>
                <a:gridCol w="1232964"/>
              </a:tblGrid>
              <a:tr h="9953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подразделений, отделов,  отделений, кабинетов                                                               (нет – 0, есть - 1)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подразделений,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отделов, отделений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кабинетов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40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33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Лечебной физкультуры для взрослых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078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Лечебной физкультуры для детей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53895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Лечебно-трудовые мастерские всего, в том числе: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980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психическими  расстройствами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91691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наркологическими  заболеваниями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38823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туберкулезом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37.3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80296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Медицинской профилактики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Указывают в том случае, если они ведут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профилактическую работу с пациентами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(заполнена таблица 4809)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928558" y="2480247"/>
            <a:ext cx="5293744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Заполнять только в случае, если не входят в состав других отделений, например, физиотерапевтического, восстановительного лечения</a:t>
            </a:r>
            <a:endParaRPr lang="ru-RU" sz="16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38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1195393" y="-26988"/>
            <a:ext cx="1758951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12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23855" y="112715"/>
            <a:ext cx="11518900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564606"/>
              </p:ext>
            </p:extLst>
          </p:nvPr>
        </p:nvGraphicFramePr>
        <p:xfrm>
          <a:off x="283468" y="117475"/>
          <a:ext cx="11480800" cy="6083147"/>
        </p:xfrm>
        <a:graphic>
          <a:graphicData uri="http://schemas.openxmlformats.org/drawingml/2006/table">
            <a:tbl>
              <a:tblPr/>
              <a:tblGrid>
                <a:gridCol w="3962400"/>
                <a:gridCol w="1117600"/>
                <a:gridCol w="2743200"/>
                <a:gridCol w="1828800"/>
                <a:gridCol w="1828800"/>
              </a:tblGrid>
              <a:tr h="1137174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3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51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40351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Аптеки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62361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из них: изготавливающие лекарственные препараты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Детские поликлиники (отделения, кабинеты)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Дистанционно-диагностические кабинеты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взрослых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5718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детей 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Домовые хозяйства, на которые возложены функции по оказанию первой помощи (ДХПП)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281384" y="117475"/>
            <a:ext cx="4446282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</a:rPr>
              <a:t>Обратить внимание!  НЕ заполнять!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31905" y="3691580"/>
            <a:ext cx="3168353" cy="1464231"/>
          </a:xfrm>
          <a:prstGeom prst="wedgeRoundRectCallout">
            <a:avLst>
              <a:gd name="adj1" fmla="val -70996"/>
              <a:gd name="adj2" fmla="val -66058"/>
              <a:gd name="adj3" fmla="val 16667"/>
            </a:avLst>
          </a:prstGeom>
          <a:solidFill>
            <a:srgbClr val="5BFF2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Строку 13 заполняют только медицинские организации, оказывающие ПМСП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4" y="504497"/>
            <a:ext cx="8596668" cy="55368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изменениях в структуре медицинской организации предоставляется приказ медицинской организации и согласование (письмо, приказ) управления здравоохранения Липецкой области.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изменения в структуре медицинской организации имеют свое отражение в штатном расписании.</a:t>
            </a:r>
            <a:endParaRPr lang="ru-RU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13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382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12192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719667" y="871538"/>
            <a:ext cx="1094528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912284" y="3765550"/>
            <a:ext cx="10369549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814917" y="836614"/>
            <a:ext cx="1094528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62729"/>
              </p:ext>
            </p:extLst>
          </p:nvPr>
        </p:nvGraphicFramePr>
        <p:xfrm>
          <a:off x="1009292" y="1837423"/>
          <a:ext cx="9031856" cy="3364310"/>
        </p:xfrm>
        <a:graphic>
          <a:graphicData uri="http://schemas.openxmlformats.org/drawingml/2006/table">
            <a:tbl>
              <a:tblPr/>
              <a:tblGrid>
                <a:gridCol w="3208706"/>
                <a:gridCol w="906598"/>
                <a:gridCol w="1848066"/>
                <a:gridCol w="1647568"/>
                <a:gridCol w="1420918"/>
              </a:tblGrid>
              <a:tr h="7209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Наличие подразделений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– 0, есть - 1)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подразделений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выездов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Амбулатории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Стоматологические кабинеты 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Флюорографические установки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Клинико-диагностические лаборатории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Врачебные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ФАПы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Фельдшерские пункты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Маммографические установки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комплексы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77857" name="Rectangle 1"/>
          <p:cNvSpPr>
            <a:spLocks noChangeArrowheads="1"/>
          </p:cNvSpPr>
          <p:nvPr/>
        </p:nvSpPr>
        <p:spPr bwMode="auto">
          <a:xfrm>
            <a:off x="1000665" y="773571"/>
            <a:ext cx="904911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3. Передвижные подразделения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таблицу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1003 добавлены строка и графы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5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15</a:t>
            </a:fld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803617"/>
              </p:ext>
            </p:extLst>
          </p:nvPr>
        </p:nvGraphicFramePr>
        <p:xfrm>
          <a:off x="755577" y="2060848"/>
          <a:ext cx="9061085" cy="3637776"/>
        </p:xfrm>
        <a:graphic>
          <a:graphicData uri="http://schemas.openxmlformats.org/drawingml/2006/table">
            <a:tbl>
              <a:tblPr/>
              <a:tblGrid>
                <a:gridCol w="6120679"/>
                <a:gridCol w="1595082"/>
                <a:gridCol w="1345324"/>
              </a:tblGrid>
              <a:tr h="205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Круглосуточные отделения для ИОВ,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УОВ и ВОВ,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5555"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них: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коек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пролечено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проведено пациентами койко-дней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психическими расстройствами, мест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в них лечилось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наркологическими заболеваниями, мест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в них лечилось пациентов, чел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Пансионаты для приезжающих пациентов, мест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Психиатрические отделения специализированного типа – всего, ед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в них коек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5802" y="624318"/>
            <a:ext cx="83846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Отделения 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инвалидов войны,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участников и ветеранов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 (ИОВ), стационары, пансионаты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Внесены изменения в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таблицу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1003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66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39788" y="2828836"/>
            <a:ext cx="7404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Штаты медицинской 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ru-RU" alt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8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941119" cy="13208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составлению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ФФСН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56272"/>
            <a:ext cx="8596668" cy="3243532"/>
          </a:xfrm>
        </p:spPr>
        <p:txBody>
          <a:bodyPr/>
          <a:lstStyle/>
          <a:p>
            <a:pPr marL="0" lvl="0" indent="0" algn="ctr">
              <a:buClr>
                <a:srgbClr val="0F6FC6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таблицы 1100 «Должности и физические лица медицинской организации» в части штатных должностей необходимо использовать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штатное расписание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организации составленное в соответствии с действующими нормативно - правовыми актами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17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57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одзаголовок 2"/>
          <p:cNvSpPr>
            <a:spLocks/>
          </p:cNvSpPr>
          <p:nvPr/>
        </p:nvSpPr>
        <p:spPr bwMode="auto">
          <a:xfrm>
            <a:off x="504497" y="204788"/>
            <a:ext cx="96144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составления штатного расписания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497" y="1586501"/>
            <a:ext cx="1104265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Наименования должностей заместителей руководителя </a:t>
            </a:r>
            <a:r>
              <a:rPr lang="ru-RU" altLang="ru-RU" sz="2000" i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организации (главного врача, директора, заведующего, начальника) дополняются наименованием раздела работы, руководство которой он осуществляет. Например, "заместитель главного врача по медицинской части", "заместитель главного врача по работе с сестринским персоналом" и др.</a:t>
            </a:r>
          </a:p>
          <a:p>
            <a:endParaRPr lang="ru-RU" altLang="ru-RU" sz="2000" i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i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Наименования должностей руководителей структурных подразделений </a:t>
            </a:r>
            <a:r>
              <a:rPr lang="ru-RU" altLang="ru-RU" sz="2000" i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(отделов, отделений, лабораторий, кабинетов, отрядов и др.) дополняются наименованием врачебной должности, соответствующей специальности по профилю структурного подразделения. Например, "заведующий хирургическим отделением - врач-хирург".</a:t>
            </a:r>
            <a:r>
              <a:rPr lang="ru-RU" altLang="ru-RU" sz="20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618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составлению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ФФСН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30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7334" y="1966823"/>
            <a:ext cx="8596668" cy="3269411"/>
          </a:xfrm>
        </p:spPr>
        <p:txBody>
          <a:bodyPr/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приеме таблицы 1100 будет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проводиться </a:t>
            </a:r>
            <a:r>
              <a:rPr lang="ru-RU" sz="28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с </a:t>
            </a:r>
            <a:r>
              <a:rPr lang="ru-RU" sz="2800" b="1" dirty="0" smtClean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данными, </a:t>
            </a:r>
            <a:r>
              <a:rPr lang="ru-RU" sz="28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имеющимися в </a:t>
            </a:r>
            <a:r>
              <a:rPr lang="ru-RU" sz="2800" b="1" dirty="0" smtClean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ФРМР,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штатных, занятых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</a:t>
            </a:r>
            <a:r>
              <a:rPr lang="ru-RU" sz="28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медицинских </a:t>
            </a:r>
            <a:r>
              <a:rPr lang="ru-RU" sz="2800" b="1" dirty="0" smtClean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в разрезе специальностей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врачи,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медперсонал, младший медперсонал, провизоры,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фармацевты, а также в разрезе всех должностей (специальностей).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19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17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512" y="1447800"/>
            <a:ext cx="7936089" cy="2590800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>Работа в программе МЕДСТАТ  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778" y="3847633"/>
            <a:ext cx="7766936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00"/>
            <a:ext cx="1986845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342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9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данных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ФРМР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ФФСН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92371"/>
            <a:ext cx="8596668" cy="4548992"/>
          </a:xfrm>
        </p:spPr>
        <p:txBody>
          <a:bodyPr/>
          <a:lstStyle/>
          <a:p>
            <a:pPr marL="0" lvl="0" indent="0" algn="ctr">
              <a:buClr>
                <a:srgbClr val="0F6FC6"/>
              </a:buClr>
              <a:buNone/>
            </a:pPr>
            <a:r>
              <a:rPr lang="ru-RU" sz="32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приема таблицы 1100 ф.№ 30 за </a:t>
            </a:r>
            <a:r>
              <a:rPr lang="ru-RU" sz="3200" b="1" dirty="0" smtClean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32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 из </a:t>
            </a:r>
            <a:r>
              <a:rPr lang="ru-RU" sz="3200" b="1" dirty="0" err="1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ФРМР</a:t>
            </a:r>
            <a:r>
              <a:rPr lang="ru-RU" sz="3200" b="1" dirty="0">
                <a:solidFill>
                  <a:srgbClr val="0F6F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будет сделана аналитическая выгрузка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года!!! </a:t>
            </a:r>
          </a:p>
          <a:p>
            <a:pPr marL="0" lvl="0" indent="0" algn="ctr">
              <a:buClr>
                <a:srgbClr val="0F6FC6"/>
              </a:buClr>
              <a:buNone/>
            </a:pP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0F6FC6"/>
              </a:buClr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обеспечить 100% соответствие данных!!!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20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308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12192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699557" y="4177242"/>
            <a:ext cx="3225800" cy="21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239" name="Rectangle 7"/>
          <p:cNvSpPr>
            <a:spLocks noChangeArrowheads="1"/>
          </p:cNvSpPr>
          <p:nvPr/>
        </p:nvSpPr>
        <p:spPr bwMode="auto">
          <a:xfrm>
            <a:off x="719667" y="871538"/>
            <a:ext cx="1094528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1240" name="Rectangle 8"/>
          <p:cNvSpPr>
            <a:spLocks noChangeArrowheads="1"/>
          </p:cNvSpPr>
          <p:nvPr/>
        </p:nvSpPr>
        <p:spPr bwMode="auto">
          <a:xfrm>
            <a:off x="912284" y="3765550"/>
            <a:ext cx="10369549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51241" name="Rectangle 9"/>
          <p:cNvSpPr>
            <a:spLocks noChangeArrowheads="1"/>
          </p:cNvSpPr>
          <p:nvPr/>
        </p:nvSpPr>
        <p:spPr bwMode="auto">
          <a:xfrm>
            <a:off x="914401" y="448574"/>
            <a:ext cx="10462186" cy="93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ru-RU" alt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1.Должности </a:t>
            </a:r>
            <a:r>
              <a:rPr lang="ru-RU" alt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физические лица медицинской организации </a:t>
            </a:r>
            <a:endParaRPr lang="ru-RU" altLang="ru-RU" sz="2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таблицу  1100 внесены дополнительные графы и добавлены строки</a:t>
            </a:r>
          </a:p>
          <a:p>
            <a:pPr>
              <a:lnSpc>
                <a:spcPct val="150000"/>
              </a:lnSpc>
            </a:pPr>
            <a:endParaRPr lang="ru-RU" sz="1600" b="1" dirty="0"/>
          </a:p>
        </p:txBody>
      </p:sp>
      <p:graphicFrame>
        <p:nvGraphicFramePr>
          <p:cNvPr id="86" name="Таблица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782242"/>
              </p:ext>
            </p:extLst>
          </p:nvPr>
        </p:nvGraphicFramePr>
        <p:xfrm>
          <a:off x="912284" y="1293960"/>
          <a:ext cx="8921829" cy="4883827"/>
        </p:xfrm>
        <a:graphic>
          <a:graphicData uri="http://schemas.openxmlformats.org/drawingml/2006/table">
            <a:tbl>
              <a:tblPr/>
              <a:tblGrid>
                <a:gridCol w="4700137"/>
                <a:gridCol w="1109654"/>
                <a:gridCol w="1601908"/>
                <a:gridCol w="1510130"/>
              </a:tblGrid>
              <a:tr h="1317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должности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(специальности)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Имеют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свидетельство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об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аккредитации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гр. 9)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Находятся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декретном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долгосрочном отпуске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гр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. 9)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3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777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Специалисты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высшим немедицинским образованием –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всего, из них: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25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зоолог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25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эксперт-физик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25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эмбриолог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25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энтомолог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176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Кроме того,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физических лиц  без медицинского образования занимающих должности среднего медицинского персонала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229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42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   медицинских 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регистраторов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42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медицинских 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дезинфекторов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542">
                <a:tc>
                  <a:txBody>
                    <a:bodyPr/>
                    <a:lstStyle/>
                    <a:p>
                      <a:pPr indent="43942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инструкторов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</a:p>
                    <a:p>
                      <a:pPr indent="43942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лечебной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физкультуре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4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3"/>
          <p:cNvSpPr>
            <a:spLocks noChangeShapeType="1"/>
          </p:cNvSpPr>
          <p:nvPr/>
        </p:nvSpPr>
        <p:spPr bwMode="auto">
          <a:xfrm>
            <a:off x="5245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25352" name="Group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442596"/>
              </p:ext>
            </p:extLst>
          </p:nvPr>
        </p:nvGraphicFramePr>
        <p:xfrm>
          <a:off x="431801" y="1327150"/>
          <a:ext cx="11267017" cy="4949825"/>
        </p:xfrm>
        <a:graphic>
          <a:graphicData uri="http://schemas.openxmlformats.org/drawingml/2006/table">
            <a:tbl>
              <a:tblPr/>
              <a:tblGrid>
                <a:gridCol w="3577167">
                  <a:extLst>
                    <a:ext uri="{9D8B030D-6E8A-4147-A177-3AD203B41FA5}"/>
                  </a:extLst>
                </a:gridCol>
                <a:gridCol w="702733">
                  <a:extLst>
                    <a:ext uri="{9D8B030D-6E8A-4147-A177-3AD203B41FA5}"/>
                  </a:extLst>
                </a:gridCol>
                <a:gridCol w="975784">
                  <a:extLst>
                    <a:ext uri="{9D8B030D-6E8A-4147-A177-3AD203B41FA5}"/>
                  </a:extLst>
                </a:gridCol>
                <a:gridCol w="946149">
                  <a:extLst>
                    <a:ext uri="{9D8B030D-6E8A-4147-A177-3AD203B41FA5}"/>
                  </a:extLst>
                </a:gridCol>
                <a:gridCol w="1051984">
                  <a:extLst>
                    <a:ext uri="{9D8B030D-6E8A-4147-A177-3AD203B41FA5}"/>
                  </a:extLst>
                </a:gridCol>
                <a:gridCol w="1335616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29784">
                  <a:extLst>
                    <a:ext uri="{9D8B030D-6E8A-4147-A177-3AD203B41FA5}"/>
                  </a:extLst>
                </a:gridCol>
              </a:tblGrid>
              <a:tr h="731468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квалификационную категорию (из гр.9)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сертификат специалиста (из гр.9)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свидетельство об аккредитации (из гр.9)</a:t>
                      </a: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 в декретном и долгосрочном отпуске (из гр.9)</a:t>
                      </a: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066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9044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761147">
                <a:tc gridSpan="6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графы 12-14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заполняются на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выписки из распорядительного акта органа государственной власти или организации, создавших аттестационную комиссию, о присвоении специалистам, прошедшим аттестацию, квалификационных категорий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медицинским и фармацевтическим работникам. Имеющие категории по нескольким специальностям, показываются в отчете 1 раз – по основной должности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графа 15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заполняется на основании сертификатов специалиста. Медицинские и фармацевтические работники, имеющие сертификаты по нескольким специальностям, показываются в отчете 1 раз – по основной должности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920" marR="121920" marT="45704" marB="4570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2326" name="Text Box 541"/>
          <p:cNvSpPr txBox="1">
            <a:spLocks noChangeArrowheads="1"/>
          </p:cNvSpPr>
          <p:nvPr/>
        </p:nvSpPr>
        <p:spPr bwMode="auto">
          <a:xfrm>
            <a:off x="9423401" y="4149725"/>
            <a:ext cx="1962151" cy="584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i="0">
                <a:solidFill>
                  <a:srgbClr val="990033"/>
                </a:solidFill>
                <a:latin typeface="Times New Roman" pitchFamily="18" charset="0"/>
              </a:rPr>
              <a:t>Внимание! Добавлены графы</a:t>
            </a:r>
          </a:p>
        </p:txBody>
      </p:sp>
      <p:sp>
        <p:nvSpPr>
          <p:cNvPr id="12327" name="Rectangle 2"/>
          <p:cNvSpPr>
            <a:spLocks noChangeArrowheads="1"/>
          </p:cNvSpPr>
          <p:nvPr/>
        </p:nvSpPr>
        <p:spPr bwMode="auto">
          <a:xfrm>
            <a:off x="1676400" y="161925"/>
            <a:ext cx="7162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i="0">
                <a:latin typeface="Times New Roman" pitchFamily="18" charset="0"/>
              </a:rPr>
              <a:t>Таблица 1100. Должности и физические лица медицинской организации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45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3"/>
          <p:cNvSpPr>
            <a:spLocks noChangeShapeType="1"/>
          </p:cNvSpPr>
          <p:nvPr/>
        </p:nvSpPr>
        <p:spPr bwMode="auto">
          <a:xfrm>
            <a:off x="5245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63238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347058"/>
              </p:ext>
            </p:extLst>
          </p:nvPr>
        </p:nvGraphicFramePr>
        <p:xfrm>
          <a:off x="499534" y="801688"/>
          <a:ext cx="11267017" cy="3273425"/>
        </p:xfrm>
        <a:graphic>
          <a:graphicData uri="http://schemas.openxmlformats.org/drawingml/2006/table">
            <a:tbl>
              <a:tblPr/>
              <a:tblGrid>
                <a:gridCol w="3577167">
                  <a:extLst>
                    <a:ext uri="{9D8B030D-6E8A-4147-A177-3AD203B41FA5}"/>
                  </a:extLst>
                </a:gridCol>
                <a:gridCol w="702733">
                  <a:extLst>
                    <a:ext uri="{9D8B030D-6E8A-4147-A177-3AD203B41FA5}"/>
                  </a:extLst>
                </a:gridCol>
                <a:gridCol w="975784">
                  <a:extLst>
                    <a:ext uri="{9D8B030D-6E8A-4147-A177-3AD203B41FA5}"/>
                  </a:extLst>
                </a:gridCol>
                <a:gridCol w="946149">
                  <a:extLst>
                    <a:ext uri="{9D8B030D-6E8A-4147-A177-3AD203B41FA5}"/>
                  </a:extLst>
                </a:gridCol>
                <a:gridCol w="1051984">
                  <a:extLst>
                    <a:ext uri="{9D8B030D-6E8A-4147-A177-3AD203B41FA5}"/>
                  </a:extLst>
                </a:gridCol>
                <a:gridCol w="1335616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29784">
                  <a:extLst>
                    <a:ext uri="{9D8B030D-6E8A-4147-A177-3AD203B41FA5}"/>
                  </a:extLst>
                </a:gridCol>
              </a:tblGrid>
              <a:tr h="731408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квалификационную категорию (из гр.9)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сертификат специалиста (из гр.9)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свидетельство об аккредитации (из гр.9)</a:t>
                      </a: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 в декретном и долгосрочном отпуске (из гр.9)</a:t>
                      </a: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066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вторую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9038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84941">
                <a:tc gridSpan="6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Графа 16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заполняется на основании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свидетельства об аккредитации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В Графе 17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показываются физические лица основных работников (из графы 9), находящихся в декретном и долгосрочном отпуске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920" marR="121920"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3350" name="Rectangle 538"/>
          <p:cNvSpPr>
            <a:spLocks noChangeArrowheads="1"/>
          </p:cNvSpPr>
          <p:nvPr/>
        </p:nvSpPr>
        <p:spPr bwMode="auto">
          <a:xfrm>
            <a:off x="345018" y="5651500"/>
            <a:ext cx="11332633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400" i="0"/>
          </a:p>
        </p:txBody>
      </p:sp>
      <p:sp>
        <p:nvSpPr>
          <p:cNvPr id="13351" name="Text Box 541"/>
          <p:cNvSpPr txBox="1">
            <a:spLocks noChangeArrowheads="1"/>
          </p:cNvSpPr>
          <p:nvPr/>
        </p:nvSpPr>
        <p:spPr bwMode="auto">
          <a:xfrm>
            <a:off x="9457267" y="3378200"/>
            <a:ext cx="1962151" cy="3365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600" i="0">
                <a:solidFill>
                  <a:srgbClr val="990033"/>
                </a:solidFill>
                <a:latin typeface="Times New Roman" pitchFamily="18" charset="0"/>
              </a:rPr>
              <a:t>Внимание! </a:t>
            </a:r>
          </a:p>
        </p:txBody>
      </p:sp>
      <p:sp>
        <p:nvSpPr>
          <p:cNvPr id="13352" name="Rectangle 2"/>
          <p:cNvSpPr>
            <a:spLocks noChangeArrowheads="1"/>
          </p:cNvSpPr>
          <p:nvPr/>
        </p:nvSpPr>
        <p:spPr bwMode="auto">
          <a:xfrm>
            <a:off x="1676400" y="161925"/>
            <a:ext cx="7162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i="0">
                <a:latin typeface="Times New Roman" pitchFamily="18" charset="0"/>
              </a:rPr>
              <a:t>Таблица 1100. Должности и физические лица медицинской организации</a:t>
            </a:r>
          </a:p>
        </p:txBody>
      </p:sp>
      <p:grpSp>
        <p:nvGrpSpPr>
          <p:cNvPr id="13353" name="Group 3"/>
          <p:cNvGrpSpPr>
            <a:grpSpLocks/>
          </p:cNvGrpSpPr>
          <p:nvPr/>
        </p:nvGrpSpPr>
        <p:grpSpPr bwMode="auto">
          <a:xfrm>
            <a:off x="537635" y="4151313"/>
            <a:ext cx="9900708" cy="1554162"/>
            <a:chOff x="104" y="1183"/>
            <a:chExt cx="5575" cy="1135"/>
          </a:xfrm>
        </p:grpSpPr>
        <p:grpSp>
          <p:nvGrpSpPr>
            <p:cNvPr id="13363" name="Group 4"/>
            <p:cNvGrpSpPr>
              <a:grpSpLocks/>
            </p:cNvGrpSpPr>
            <p:nvPr/>
          </p:nvGrpSpPr>
          <p:grpSpPr bwMode="auto">
            <a:xfrm>
              <a:off x="104" y="1183"/>
              <a:ext cx="5575" cy="907"/>
              <a:chOff x="576" y="1680"/>
              <a:chExt cx="4752" cy="432"/>
            </a:xfrm>
          </p:grpSpPr>
          <p:grpSp>
            <p:nvGrpSpPr>
              <p:cNvPr id="13365" name="Group 5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13368" name="AutoShape 6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17416B"/>
                    </a:gs>
                    <a:gs pos="50000">
                      <a:srgbClr val="002E5C"/>
                    </a:gs>
                    <a:gs pos="100000">
                      <a:srgbClr val="17416B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/>
                </a:p>
              </p:txBody>
            </p:sp>
            <p:sp>
              <p:nvSpPr>
                <p:cNvPr id="13369" name="AutoShape 7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5499A1"/>
                    </a:gs>
                    <a:gs pos="50000">
                      <a:srgbClr val="13737D"/>
                    </a:gs>
                    <a:gs pos="100000">
                      <a:srgbClr val="5499A1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/>
                </a:p>
              </p:txBody>
            </p:sp>
            <p:sp>
              <p:nvSpPr>
                <p:cNvPr id="13370" name="AutoShape 8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83CFCD"/>
                    </a:gs>
                    <a:gs pos="50000">
                      <a:srgbClr val="B2E1E0"/>
                    </a:gs>
                    <a:gs pos="100000">
                      <a:srgbClr val="83CFCD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/>
                </a:p>
              </p:txBody>
            </p:sp>
          </p:grpSp>
          <p:sp>
            <p:nvSpPr>
              <p:cNvPr id="13366" name="Line 9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67" name="Line 10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" name="Rectangle 11"/>
            <p:cNvSpPr>
              <a:spLocks noChangeArrowheads="1"/>
            </p:cNvSpPr>
            <p:nvPr/>
          </p:nvSpPr>
          <p:spPr bwMode="gray">
            <a:xfrm>
              <a:off x="687" y="1209"/>
              <a:ext cx="4444" cy="11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defRPr/>
              </a:pPr>
              <a:r>
                <a:rPr lang="ru-RU" altLang="ru-RU" i="0" smtClean="0">
                  <a:solidFill>
                    <a:srgbClr val="CC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Контроль 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lang="ru-RU" altLang="ru-RU" sz="2000" i="0" smtClean="0">
                  <a:effectLst>
                    <a:outerShdw blurRad="38100" dist="38100" dir="2700000" algn="tl">
                      <a:srgbClr val="FFFFFF"/>
                    </a:outerShdw>
                  </a:effectLst>
                  <a:cs typeface="+mn-cs"/>
                </a:rPr>
                <a:t>Графа 15 + Графа 16 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lang="ru-RU" altLang="ru-RU" sz="2000" i="0" smtClean="0">
                  <a:effectLst>
                    <a:outerShdw blurRad="38100" dist="38100" dir="2700000" algn="tl">
                      <a:srgbClr val="FFFFFF"/>
                    </a:outerShdw>
                  </a:effectLst>
                  <a:cs typeface="+mn-cs"/>
                </a:rPr>
                <a:t>не может быть больше Графы 9 по всем строкам</a:t>
              </a:r>
              <a:endParaRPr lang="ru-RU" altLang="ru-RU" sz="2000" i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endParaRPr>
            </a:p>
            <a:p>
              <a:pPr algn="ctr" eaLnBrk="1" hangingPunct="1">
                <a:lnSpc>
                  <a:spcPct val="90000"/>
                </a:lnSpc>
                <a:defRPr/>
              </a:pPr>
              <a:endParaRPr lang="ru-RU" altLang="ru-RU" sz="2000" i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endParaRPr>
            </a:p>
            <a:p>
              <a:pPr algn="ctr" eaLnBrk="1" hangingPunct="1">
                <a:lnSpc>
                  <a:spcPct val="90000"/>
                </a:lnSpc>
                <a:defRPr/>
              </a:pPr>
              <a:endParaRPr lang="ru-RU" altLang="ru-RU" sz="2000" i="0" smtClean="0">
                <a:effectLst>
                  <a:outerShdw blurRad="38100" dist="38100" dir="2700000" algn="tl">
                    <a:srgbClr val="FFFFFF"/>
                  </a:outerShdw>
                </a:effectLst>
                <a:cs typeface="+mn-cs"/>
              </a:endParaRPr>
            </a:p>
          </p:txBody>
        </p:sp>
      </p:grpSp>
      <p:grpSp>
        <p:nvGrpSpPr>
          <p:cNvPr id="13354" name="Group 3"/>
          <p:cNvGrpSpPr>
            <a:grpSpLocks/>
          </p:cNvGrpSpPr>
          <p:nvPr/>
        </p:nvGrpSpPr>
        <p:grpSpPr bwMode="auto">
          <a:xfrm>
            <a:off x="482602" y="5356225"/>
            <a:ext cx="10058848" cy="1292324"/>
            <a:chOff x="104" y="1183"/>
            <a:chExt cx="5575" cy="907"/>
          </a:xfrm>
        </p:grpSpPr>
        <p:grpSp>
          <p:nvGrpSpPr>
            <p:cNvPr id="13355" name="Group 4"/>
            <p:cNvGrpSpPr>
              <a:grpSpLocks/>
            </p:cNvGrpSpPr>
            <p:nvPr/>
          </p:nvGrpSpPr>
          <p:grpSpPr bwMode="auto">
            <a:xfrm>
              <a:off x="104" y="1183"/>
              <a:ext cx="5575" cy="907"/>
              <a:chOff x="576" y="1680"/>
              <a:chExt cx="4752" cy="432"/>
            </a:xfrm>
          </p:grpSpPr>
          <p:grpSp>
            <p:nvGrpSpPr>
              <p:cNvPr id="13357" name="Group 5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13360" name="AutoShape 6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17416B"/>
                    </a:gs>
                    <a:gs pos="50000">
                      <a:srgbClr val="002E5C"/>
                    </a:gs>
                    <a:gs pos="100000">
                      <a:srgbClr val="17416B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/>
                </a:p>
              </p:txBody>
            </p:sp>
            <p:sp>
              <p:nvSpPr>
                <p:cNvPr id="13361" name="AutoShape 7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5499A1"/>
                    </a:gs>
                    <a:gs pos="50000">
                      <a:srgbClr val="13737D"/>
                    </a:gs>
                    <a:gs pos="100000">
                      <a:srgbClr val="5499A1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 sz="2000"/>
                </a:p>
              </p:txBody>
            </p:sp>
            <p:sp>
              <p:nvSpPr>
                <p:cNvPr id="13362" name="AutoShape 8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83CFCD"/>
                    </a:gs>
                    <a:gs pos="50000">
                      <a:srgbClr val="B2E1E0"/>
                    </a:gs>
                    <a:gs pos="100000">
                      <a:srgbClr val="83CFCD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algn="r" eaLnBrk="1" hangingPunct="1"/>
                  <a:endParaRPr lang="ru-RU" altLang="ru-RU"/>
                </a:p>
              </p:txBody>
            </p:sp>
          </p:grpSp>
          <p:sp>
            <p:nvSpPr>
              <p:cNvPr id="13358" name="Line 9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59" name="Line 10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995" name="Rectangle 11"/>
            <p:cNvSpPr>
              <a:spLocks noChangeArrowheads="1"/>
            </p:cNvSpPr>
            <p:nvPr/>
          </p:nvSpPr>
          <p:spPr bwMode="gray">
            <a:xfrm>
              <a:off x="687" y="1209"/>
              <a:ext cx="4444" cy="8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defRPr/>
              </a:pPr>
              <a:r>
                <a:rPr lang="ru-RU" altLang="ru-RU" sz="2000" i="0" dirty="0" smtClean="0">
                  <a:solidFill>
                    <a:srgbClr val="CC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В 2017-2018 годах проходила процедура Первичной аккредитации (выпускники Вузов), т.е. у данных специалистов нет сертификата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endParaRPr lang="ru-RU" altLang="ru-RU" sz="2000" i="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endParaRPr>
            </a:p>
            <a:p>
              <a:pPr algn="ctr" eaLnBrk="1" hangingPunct="1">
                <a:lnSpc>
                  <a:spcPct val="90000"/>
                </a:lnSpc>
                <a:defRPr/>
              </a:pPr>
              <a:endParaRPr lang="ru-RU" altLang="ru-RU" sz="2000" i="0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+mn-cs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3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232833" y="542925"/>
            <a:ext cx="11728451" cy="17286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400" i="0" dirty="0">
                <a:latin typeface="Times New Roman" pitchFamily="18" charset="0"/>
                <a:cs typeface="Times New Roman" pitchFamily="18" charset="0"/>
              </a:rPr>
              <a:t>МИНИСТЕРСТВО ЗДРАВООХРАНЕНИЯ РОССИЙСКОЙ ФЕДЕРАЦИИ</a:t>
            </a:r>
          </a:p>
          <a:p>
            <a:pPr algn="just" eaLnBrk="1" hangingPunct="1"/>
            <a:r>
              <a:rPr lang="ru-RU" altLang="ru-RU" sz="1400" i="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 eaLnBrk="1" hangingPunct="1"/>
            <a:r>
              <a:rPr lang="ru-RU" altLang="ru-RU" sz="1400" i="0" dirty="0">
                <a:latin typeface="Times New Roman" pitchFamily="18" charset="0"/>
                <a:cs typeface="Times New Roman" pitchFamily="18" charset="0"/>
              </a:rPr>
              <a:t>ПИСЬМО</a:t>
            </a:r>
          </a:p>
          <a:p>
            <a:pPr algn="ctr" eaLnBrk="1" hangingPunct="1"/>
            <a:r>
              <a:rPr lang="ru-RU" altLang="ru-RU" sz="1400" i="0" dirty="0">
                <a:latin typeface="Times New Roman" pitchFamily="18" charset="0"/>
                <a:cs typeface="Times New Roman" pitchFamily="18" charset="0"/>
              </a:rPr>
              <a:t>от 18 июля 2018 г. N 16-5/10/2-4709</a:t>
            </a:r>
          </a:p>
          <a:p>
            <a:pPr algn="just" eaLnBrk="1" hangingPunct="1"/>
            <a:r>
              <a:rPr lang="ru-RU" altLang="ru-RU" sz="1400" b="0" i="0" dirty="0">
                <a:latin typeface="Times New Roman" pitchFamily="18" charset="0"/>
                <a:cs typeface="Times New Roman" pitchFamily="18" charset="0"/>
              </a:rPr>
              <a:t> …..</a:t>
            </a:r>
          </a:p>
          <a:p>
            <a:pPr algn="just" eaLnBrk="1" hangingPunct="1">
              <a:spcBef>
                <a:spcPts val="1000"/>
              </a:spcBef>
            </a:pPr>
            <a:r>
              <a:rPr lang="ru-RU" altLang="ru-RU" sz="1400" b="0" i="0" dirty="0">
                <a:latin typeface="Times New Roman" pitchFamily="18" charset="0"/>
                <a:cs typeface="Times New Roman" pitchFamily="18" charset="0"/>
              </a:rPr>
              <a:t>Порядок проведения аккредитации специалистов регламентируется приказом Минздрава России от 02.06.2016 N 334н "Об утверждении положения об аккредитации специалиста" (далее - Положение)….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68818" y="2376489"/>
            <a:ext cx="11457516" cy="428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«Врач-стоматолог» </a:t>
            </a:r>
            <a:r>
              <a:rPr lang="ru-RU" altLang="ru-RU" b="0" i="0" dirty="0">
                <a:cs typeface="Times New Roman" pitchFamily="18" charset="0"/>
              </a:rPr>
              <a:t>(специальность «Стоматология общей </a:t>
            </a:r>
          </a:p>
          <a:p>
            <a:pPr>
              <a:lnSpc>
                <a:spcPct val="60000"/>
              </a:lnSpc>
              <a:spcBef>
                <a:spcPct val="20000"/>
              </a:spcBef>
            </a:pPr>
            <a:r>
              <a:rPr lang="ru-RU" altLang="ru-RU" b="0" i="0" dirty="0">
                <a:cs typeface="Times New Roman" pitchFamily="18" charset="0"/>
              </a:rPr>
              <a:t>практики»),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«Врач-терапевт участковый» </a:t>
            </a:r>
            <a:r>
              <a:rPr lang="ru-RU" altLang="ru-RU" b="0" i="0" dirty="0">
                <a:cs typeface="Times New Roman" pitchFamily="18" charset="0"/>
              </a:rPr>
              <a:t>(специальность «Лечебное дело»),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«Врач-педиатр участковый» </a:t>
            </a:r>
            <a:r>
              <a:rPr lang="ru-RU" altLang="ru-RU" b="0" i="0" dirty="0">
                <a:cs typeface="Times New Roman" pitchFamily="18" charset="0"/>
              </a:rPr>
              <a:t>(специальность «Педиатрия»),</a:t>
            </a: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 клинической лабораторной диагностики» </a:t>
            </a:r>
            <a:r>
              <a:rPr lang="ru-RU" altLang="ru-RU" b="0" i="0" dirty="0">
                <a:cs typeface="Times New Roman" pitchFamily="18" charset="0"/>
              </a:rPr>
              <a:t>(специальность «Медицинская биохимия»),</a:t>
            </a: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 функциональной диагностики» </a:t>
            </a:r>
            <a:r>
              <a:rPr lang="ru-RU" altLang="ru-RU" b="0" i="0" dirty="0">
                <a:cs typeface="Times New Roman" pitchFamily="18" charset="0"/>
              </a:rPr>
              <a:t>(специальность «Медицинская биофизика»),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«Врач-статистик» </a:t>
            </a:r>
            <a:r>
              <a:rPr lang="ru-RU" altLang="ru-RU" b="0" i="0" dirty="0">
                <a:cs typeface="Times New Roman" pitchFamily="18" charset="0"/>
              </a:rPr>
              <a:t>(специальность «Медицинская кибернетика»),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«Врач-эпидемиолог» и «Врач по общей гигиене» </a:t>
            </a:r>
            <a:r>
              <a:rPr lang="ru-RU" altLang="ru-RU" b="0" i="0" dirty="0">
                <a:cs typeface="Times New Roman" pitchFamily="18" charset="0"/>
              </a:rPr>
              <a:t>(специальность «Медико-профилактическое дело»)</a:t>
            </a: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ru-RU" altLang="ru-RU" i="0" dirty="0">
                <a:solidFill>
                  <a:schemeClr val="tx2"/>
                </a:solidFill>
                <a:cs typeface="Times New Roman" pitchFamily="18" charset="0"/>
              </a:rPr>
              <a:t>«Провизор» и «Провизор-технолог» </a:t>
            </a:r>
            <a:r>
              <a:rPr lang="ru-RU" altLang="ru-RU" b="0" i="0" dirty="0">
                <a:cs typeface="Times New Roman" pitchFamily="18" charset="0"/>
              </a:rPr>
              <a:t>(специальность «Фармация»)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34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98084" y="225426"/>
            <a:ext cx="9201149" cy="904875"/>
          </a:xfrm>
        </p:spPr>
        <p:txBody>
          <a:bodyPr anchor="b">
            <a:normAutofit/>
          </a:bodyPr>
          <a:lstStyle/>
          <a:p>
            <a:pPr algn="ctr">
              <a:defRPr/>
            </a:pP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 специалистов со средним медицинским и фармацевтическим образованием в 2018 году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04285" y="1196975"/>
            <a:ext cx="11465983" cy="5062538"/>
          </a:xfrm>
        </p:spPr>
        <p:txBody>
          <a:bodyPr lIns="0" rIns="0">
            <a:normAutofit lnSpcReduction="10000"/>
          </a:bodyPr>
          <a:lstStyle/>
          <a:p>
            <a:pPr marL="0" indent="0">
              <a:lnSpc>
                <a:spcPct val="60000"/>
              </a:lnSpc>
              <a:buFontTx/>
              <a:buNone/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«Фельдшер»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«Лечебное дело»),</a:t>
            </a: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«Медицинская сестра», «Медицинская сестра участковая», «Медицинская сестра патронажная», «Медицинская сестра приемного отделения», «Медицинская сестра палатная (постовая)», «Медицинская сестра перевязочной», «Медицинская сестра процедурной», «Медицинская сестра стерилизационной»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«Сестринское дело»),</a:t>
            </a: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«Фармацевт»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«Фармация»),</a:t>
            </a:r>
            <a:r>
              <a:rPr lang="ru-RU" altLang="ru-RU" sz="2400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«Акушерка»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«Акушерское дело»),</a:t>
            </a: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«Медицинская сестра по массажу/медицинский брат по массажу» </a:t>
            </a:r>
            <a:r>
              <a:rPr lang="ru-RU" altLang="ru-RU" sz="2400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«Медицинский массаж»),</a:t>
            </a: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«Зубной техник»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«Стоматология ортопедическая»), 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«Медицинский технолог», «Медицинский лабораторный техник (фельдшер-лаборант)» и «Лаборант»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«Лабораторная диагностика»),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«Гигиенист стоматологический»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«Стоматология профилактическая»),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«Медицинский оптик-оптометрист»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«Медицинская оптика»),</a:t>
            </a:r>
          </a:p>
          <a:p>
            <a:pPr marL="0" indent="0">
              <a:lnSpc>
                <a:spcPct val="60000"/>
              </a:lnSpc>
              <a:defRPr/>
            </a:pPr>
            <a:r>
              <a:rPr lang="ru-RU" altLang="ru-RU" sz="2400" b="1" smtClean="0">
                <a:solidFill>
                  <a:srgbClr val="C140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«Помощник врача по эпидемиологии» и «Помощник врача по гигиене» </a:t>
            </a:r>
            <a:r>
              <a:rPr lang="ru-RU" alt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(специальность «Медико-профилактическое дело»).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381297"/>
            <a:ext cx="1743369" cy="120313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3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936" y="0"/>
            <a:ext cx="8894440" cy="431321"/>
          </a:xfrm>
        </p:spPr>
        <p:txBody>
          <a:bodyPr>
            <a:noAutofit/>
          </a:bodyPr>
          <a:lstStyle/>
          <a:p>
            <a:r>
              <a:rPr lang="ru-RU" altLang="ru-RU" sz="1800" b="1" dirty="0">
                <a:solidFill>
                  <a:srgbClr val="0F6FC6"/>
                </a:solidFill>
                <a:latin typeface="Times New Roman" panose="02020603050405020304" pitchFamily="18" charset="0"/>
              </a:rPr>
              <a:t>Таблица 1100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sz="1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603144"/>
              </p:ext>
            </p:extLst>
          </p:nvPr>
        </p:nvGraphicFramePr>
        <p:xfrm>
          <a:off x="379562" y="491704"/>
          <a:ext cx="11378242" cy="6136249"/>
        </p:xfrm>
        <a:graphic>
          <a:graphicData uri="http://schemas.openxmlformats.org/drawingml/2006/table">
            <a:tbl>
              <a:tblPr/>
              <a:tblGrid>
                <a:gridCol w="1179323"/>
                <a:gridCol w="415620"/>
                <a:gridCol w="529916"/>
                <a:gridCol w="477965"/>
                <a:gridCol w="540308"/>
                <a:gridCol w="445457"/>
                <a:gridCol w="491706"/>
                <a:gridCol w="457200"/>
                <a:gridCol w="819509"/>
                <a:gridCol w="836762"/>
                <a:gridCol w="733246"/>
                <a:gridCol w="684046"/>
                <a:gridCol w="644213"/>
                <a:gridCol w="664442"/>
                <a:gridCol w="733245"/>
                <a:gridCol w="836763"/>
                <a:gridCol w="888521"/>
              </a:tblGrid>
              <a:tr h="990531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-ких лиц основных работни-ков на занятых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должнос-тях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квалификационную категорию  (из гр.9)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сертификат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-листа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гр.9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свидетельство об аккредитации (из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гр.9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 в декретном и долгосрочном отпуске (из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гр.9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0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амбулатор-ных условиях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стационар-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условиях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амбула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-торных условиях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стацио-нарных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условиях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46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16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85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- всего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531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организациях, расположенных в сельской местности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424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медперсонал - всего</a:t>
                      </a: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062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организациях, расположенных в сельской местности</a:t>
                      </a: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483" marR="784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57105" y="3290499"/>
            <a:ext cx="9342408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3 равна или больше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 5 и 7,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графа 4 равна или больше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 6 и 8,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9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 или больше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 10 и 11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57105" y="4086098"/>
            <a:ext cx="9342408" cy="175432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строках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(врачи и средние медработники, работающие в сельской местности) учитываются  специалисты работающие в медицинских организациях, расположенных в сельских населенных пунктах, и специалисты, работающие в структурных подразделениях медицинских организаций, расположенных в сельских населенных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пунктах и данные должны совпадать с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ФФСН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№30-село таблица 1100 врачи-всего и средний медперсонал – всего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0256689" y="5628011"/>
            <a:ext cx="1743369" cy="1229989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4171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441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493139"/>
              </p:ext>
            </p:extLst>
          </p:nvPr>
        </p:nvGraphicFramePr>
        <p:xfrm>
          <a:off x="690034" y="1143000"/>
          <a:ext cx="10898718" cy="3156593"/>
        </p:xfrm>
        <a:graphic>
          <a:graphicData uri="http://schemas.openxmlformats.org/drawingml/2006/table">
            <a:tbl>
              <a:tblPr/>
              <a:tblGrid>
                <a:gridCol w="1801284">
                  <a:extLst>
                    <a:ext uri="{9D8B030D-6E8A-4147-A177-3AD203B41FA5}"/>
                  </a:extLst>
                </a:gridCol>
                <a:gridCol w="662516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855133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9884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1327149">
                  <a:extLst>
                    <a:ext uri="{9D8B030D-6E8A-4147-A177-3AD203B41FA5}"/>
                  </a:extLst>
                </a:gridCol>
                <a:gridCol w="1138767">
                  <a:extLst>
                    <a:ext uri="{9D8B030D-6E8A-4147-A177-3AD203B41FA5}"/>
                  </a:extLst>
                </a:gridCol>
                <a:gridCol w="1136651">
                  <a:extLst>
                    <a:ext uri="{9D8B030D-6E8A-4147-A177-3AD203B41FA5}"/>
                  </a:extLst>
                </a:gridCol>
              </a:tblGrid>
              <a:tr h="953680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02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11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8888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77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Лаборанты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(из стр.1 Врачи – всего)</a:t>
                      </a: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7468" name="Rectangle 108"/>
          <p:cNvSpPr>
            <a:spLocks noChangeArrowheads="1"/>
          </p:cNvSpPr>
          <p:nvPr/>
        </p:nvSpPr>
        <p:spPr bwMode="auto">
          <a:xfrm>
            <a:off x="579967" y="4459781"/>
            <a:ext cx="9562516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0" i="0" dirty="0">
                <a:latin typeface="Times New Roman" pitchFamily="18" charset="0"/>
              </a:rPr>
              <a:t>В соответствии с ранее действовавшими приказами Минздрава СССР от 21.10.1974  №990 и от 13.07.1989 №418 лица, получившие высшее профессиональное (</a:t>
            </a:r>
            <a:r>
              <a:rPr lang="ru-RU" altLang="ru-RU" sz="1800" b="0" i="0" dirty="0" err="1">
                <a:latin typeface="Times New Roman" pitchFamily="18" charset="0"/>
              </a:rPr>
              <a:t>немедицинкое</a:t>
            </a:r>
            <a:r>
              <a:rPr lang="ru-RU" altLang="ru-RU" sz="1800" b="0" i="0" dirty="0">
                <a:latin typeface="Times New Roman" pitchFamily="18" charset="0"/>
              </a:rPr>
              <a:t>) образование, могли замещать в учреждениях здравоохранения должности </a:t>
            </a:r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врачей-лаборантов.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0" i="0" dirty="0">
                <a:latin typeface="Times New Roman" pitchFamily="18" charset="0"/>
              </a:rPr>
              <a:t>Приказом Минздрава России от 25.12.1997 №380 к замещению должности </a:t>
            </a:r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врача клинической лабораторной диагностики</a:t>
            </a:r>
            <a:r>
              <a:rPr lang="ru-RU" altLang="ru-RU" sz="1800" b="0" i="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ru-RU" altLang="ru-RU" sz="1800" b="0" i="0" dirty="0">
                <a:latin typeface="Times New Roman" pitchFamily="18" charset="0"/>
              </a:rPr>
              <a:t>были допущены лица с высшим медицинским образованием и сертификатом по специальности «Клиническая лабораторная диагностика»</a:t>
            </a:r>
          </a:p>
        </p:txBody>
      </p:sp>
      <p:sp>
        <p:nvSpPr>
          <p:cNvPr id="17469" name="Rectangle 2"/>
          <p:cNvSpPr>
            <a:spLocks noChangeArrowheads="1"/>
          </p:cNvSpPr>
          <p:nvPr/>
        </p:nvSpPr>
        <p:spPr bwMode="auto">
          <a:xfrm>
            <a:off x="579968" y="457200"/>
            <a:ext cx="947208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9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441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140591"/>
              </p:ext>
            </p:extLst>
          </p:nvPr>
        </p:nvGraphicFramePr>
        <p:xfrm>
          <a:off x="690034" y="1143000"/>
          <a:ext cx="10898718" cy="3162766"/>
        </p:xfrm>
        <a:graphic>
          <a:graphicData uri="http://schemas.openxmlformats.org/drawingml/2006/table">
            <a:tbl>
              <a:tblPr/>
              <a:tblGrid>
                <a:gridCol w="1801284">
                  <a:extLst>
                    <a:ext uri="{9D8B030D-6E8A-4147-A177-3AD203B41FA5}"/>
                  </a:extLst>
                </a:gridCol>
                <a:gridCol w="662516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855133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9884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1327149">
                  <a:extLst>
                    <a:ext uri="{9D8B030D-6E8A-4147-A177-3AD203B41FA5}"/>
                  </a:extLst>
                </a:gridCol>
                <a:gridCol w="1138767">
                  <a:extLst>
                    <a:ext uri="{9D8B030D-6E8A-4147-A177-3AD203B41FA5}"/>
                  </a:extLst>
                </a:gridCol>
                <a:gridCol w="1136651">
                  <a:extLst>
                    <a:ext uri="{9D8B030D-6E8A-4147-A177-3AD203B41FA5}"/>
                  </a:extLst>
                </a:gridCol>
              </a:tblGrid>
              <a:tr h="956203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03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7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515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980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Лаборанты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(из стр.1 Врачи – всего)</a:t>
                      </a: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8492" name="Rectangle 108"/>
          <p:cNvSpPr>
            <a:spLocks noChangeArrowheads="1"/>
          </p:cNvSpPr>
          <p:nvPr/>
        </p:nvSpPr>
        <p:spPr bwMode="auto">
          <a:xfrm>
            <a:off x="579967" y="4466898"/>
            <a:ext cx="11224684" cy="1128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0" i="0" dirty="0">
                <a:latin typeface="Times New Roman" pitchFamily="18" charset="0"/>
              </a:rPr>
              <a:t>Руководителю медицинской организации было предоставлено ввести должность «Биолог».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0" i="0" dirty="0" err="1">
                <a:latin typeface="Times New Roman" pitchFamily="18" charset="0"/>
              </a:rPr>
              <a:t>Т.о</a:t>
            </a:r>
            <a:r>
              <a:rPr lang="ru-RU" altLang="ru-RU" sz="1800" b="0" i="0" dirty="0">
                <a:latin typeface="Times New Roman" pitchFamily="18" charset="0"/>
              </a:rPr>
              <a:t>. должность </a:t>
            </a:r>
            <a:r>
              <a:rPr lang="ru-RU" altLang="ru-RU" sz="1800" b="0" i="0" dirty="0">
                <a:solidFill>
                  <a:schemeClr val="accent1"/>
                </a:solidFill>
                <a:latin typeface="Times New Roman" pitchFamily="18" charset="0"/>
              </a:rPr>
              <a:t>«</a:t>
            </a:r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врач-лаборант</a:t>
            </a:r>
            <a:r>
              <a:rPr lang="ru-RU" altLang="ru-RU" sz="1800" b="0" i="0" dirty="0">
                <a:solidFill>
                  <a:schemeClr val="accent1"/>
                </a:solidFill>
                <a:latin typeface="Times New Roman" pitchFamily="18" charset="0"/>
              </a:rPr>
              <a:t>» </a:t>
            </a:r>
            <a:r>
              <a:rPr lang="ru-RU" altLang="ru-RU" sz="1800" b="0" i="0" dirty="0">
                <a:latin typeface="Times New Roman" pitchFamily="18" charset="0"/>
              </a:rPr>
              <a:t>сохраняется для специалистов с высшим профессиональным (немедицинским) образованием, принятых на работу до 01.10.1999 года. Эти работники могут продолжать профессиональную деятельность в занимаемых должностях без сертификата специалиста.</a:t>
            </a:r>
          </a:p>
        </p:txBody>
      </p:sp>
      <p:sp>
        <p:nvSpPr>
          <p:cNvPr id="18493" name="Rectangle 2"/>
          <p:cNvSpPr>
            <a:spLocks noChangeArrowheads="1"/>
          </p:cNvSpPr>
          <p:nvPr/>
        </p:nvSpPr>
        <p:spPr bwMode="auto">
          <a:xfrm>
            <a:off x="579968" y="457200"/>
            <a:ext cx="947208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29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441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75703"/>
              </p:ext>
            </p:extLst>
          </p:nvPr>
        </p:nvGraphicFramePr>
        <p:xfrm>
          <a:off x="266701" y="1143001"/>
          <a:ext cx="11628966" cy="5416561"/>
        </p:xfrm>
        <a:graphic>
          <a:graphicData uri="http://schemas.openxmlformats.org/drawingml/2006/table">
            <a:tbl>
              <a:tblPr/>
              <a:tblGrid>
                <a:gridCol w="2438400"/>
                <a:gridCol w="639233"/>
                <a:gridCol w="893233"/>
                <a:gridCol w="793751"/>
                <a:gridCol w="994833"/>
                <a:gridCol w="886883"/>
                <a:gridCol w="994833"/>
                <a:gridCol w="884767"/>
                <a:gridCol w="1551517"/>
                <a:gridCol w="1551516"/>
              </a:tblGrid>
              <a:tr h="1158742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сертификат специалиста (из гр.9</a:t>
                      </a: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76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371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клинической лабораторной диагностики 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136,75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86,25 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39,00 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37 ,00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97,75 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49,25 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57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673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лаборанты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51,25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36,50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21,25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19,25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Кроме того, число физических лиц специалистов с высшим немедицинским образованием, занимающих должности врачей, всего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врачей: лаборантов                  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21920" marR="121920"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43" name="Rectangle 2"/>
          <p:cNvSpPr>
            <a:spLocks noChangeArrowheads="1"/>
          </p:cNvSpPr>
          <p:nvPr/>
        </p:nvSpPr>
        <p:spPr bwMode="auto">
          <a:xfrm>
            <a:off x="2133600" y="457200"/>
            <a:ext cx="791845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i="0">
                <a:latin typeface="Times New Roman" pitchFamily="18" charset="0"/>
              </a:rPr>
              <a:t>Таблица 1100. Должности и физические лица медицинской организации</a:t>
            </a: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9292167" y="4081464"/>
            <a:ext cx="2156884" cy="346075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folHlink"/>
            </a:solidFill>
            <a:round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>
              <a:cs typeface="+mn-cs"/>
            </a:endParaRPr>
          </a:p>
        </p:txBody>
      </p:sp>
      <p:sp>
        <p:nvSpPr>
          <p:cNvPr id="19545" name="Скругленная прямоугольная выноска 9"/>
          <p:cNvSpPr>
            <a:spLocks noChangeArrowheads="1"/>
          </p:cNvSpPr>
          <p:nvPr/>
        </p:nvSpPr>
        <p:spPr bwMode="auto">
          <a:xfrm>
            <a:off x="6942667" y="3222625"/>
            <a:ext cx="2319867" cy="635000"/>
          </a:xfrm>
          <a:prstGeom prst="wedgeRoundRectCallout">
            <a:avLst>
              <a:gd name="adj1" fmla="val 36912"/>
              <a:gd name="adj2" fmla="val 95833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 algn="ctr">
            <a:solidFill>
              <a:srgbClr val="464A7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200" dirty="0"/>
              <a:t>Высшее медицинское образование</a:t>
            </a:r>
          </a:p>
        </p:txBody>
      </p:sp>
      <p:sp>
        <p:nvSpPr>
          <p:cNvPr id="19546" name="AutoShape 47"/>
          <p:cNvSpPr>
            <a:spLocks noChangeArrowheads="1"/>
          </p:cNvSpPr>
          <p:nvPr/>
        </p:nvSpPr>
        <p:spPr bwMode="gray">
          <a:xfrm rot="2580466">
            <a:off x="8104717" y="4719639"/>
            <a:ext cx="2377016" cy="13557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094" y="10228"/>
                </a:moveTo>
                <a:cubicBezTo>
                  <a:pt x="17796" y="6420"/>
                  <a:pt x="14619" y="3483"/>
                  <a:pt x="10800" y="3483"/>
                </a:cubicBezTo>
                <a:cubicBezTo>
                  <a:pt x="10762" y="3482"/>
                  <a:pt x="10724" y="3483"/>
                  <a:pt x="10687" y="3483"/>
                </a:cubicBezTo>
                <a:lnTo>
                  <a:pt x="10633" y="1"/>
                </a:lnTo>
                <a:cubicBezTo>
                  <a:pt x="10689" y="0"/>
                  <a:pt x="10744" y="-1"/>
                  <a:pt x="10800" y="0"/>
                </a:cubicBezTo>
                <a:cubicBezTo>
                  <a:pt x="16437" y="0"/>
                  <a:pt x="21126" y="4335"/>
                  <a:pt x="21566" y="9955"/>
                </a:cubicBezTo>
                <a:lnTo>
                  <a:pt x="24258" y="9744"/>
                </a:lnTo>
                <a:lnTo>
                  <a:pt x="20179" y="14520"/>
                </a:lnTo>
                <a:lnTo>
                  <a:pt x="15402" y="10439"/>
                </a:lnTo>
                <a:lnTo>
                  <a:pt x="18094" y="10228"/>
                </a:lnTo>
                <a:close/>
              </a:path>
            </a:pathLst>
          </a:custGeom>
          <a:solidFill>
            <a:srgbClr val="FF6600"/>
          </a:solidFill>
          <a:ln w="9525">
            <a:round/>
            <a:headEnd/>
            <a:tailEnd/>
          </a:ln>
          <a:scene3d>
            <a:camera prst="legacyPerspectiveBottom">
              <a:rot lat="1500000" lon="20399984" rev="0"/>
            </a:camera>
            <a:lightRig rig="legacyHarsh1" dir="t"/>
          </a:scene3d>
          <a:sp3d extrusionH="227000" prstMaterial="legacyPlastic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vert="eaVert" wrap="none" anchor="ctr">
            <a:flatTx/>
          </a:bodyPr>
          <a:lstStyle/>
          <a:p>
            <a:endParaRPr lang="ru-RU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10363201" y="4649789"/>
            <a:ext cx="1496484" cy="409575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>
              <a:cs typeface="+mn-cs"/>
            </a:endParaRPr>
          </a:p>
        </p:txBody>
      </p:sp>
      <p:sp>
        <p:nvSpPr>
          <p:cNvPr id="1954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3727451" y="5170488"/>
            <a:ext cx="5223933" cy="635000"/>
          </a:xfrm>
          <a:prstGeom prst="wedgeRoundRectCallout">
            <a:avLst>
              <a:gd name="adj1" fmla="val -38676"/>
              <a:gd name="adj2" fmla="val -79606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200" dirty="0"/>
              <a:t>Увеличение штатной численности и физлиц не должно быть. Вновь принятые специалисты  - на должность «Биолог»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157683" y="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5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1257"/>
            <a:ext cx="8596668" cy="166914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контроля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pPr/>
              <a:t>3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10448631" y="5272923"/>
            <a:ext cx="1590969" cy="1277153"/>
            <a:chOff x="999829" y="3274142"/>
            <a:chExt cx="3562339" cy="330524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95" y="870333"/>
            <a:ext cx="10058400" cy="549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8637225" y="1520328"/>
            <a:ext cx="727113" cy="131100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042313" y="2743201"/>
            <a:ext cx="2406317" cy="533399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таблицы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7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84" name="Group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57965"/>
              </p:ext>
            </p:extLst>
          </p:nvPr>
        </p:nvGraphicFramePr>
        <p:xfrm>
          <a:off x="600259" y="1481138"/>
          <a:ext cx="11203516" cy="3535364"/>
        </p:xfrm>
        <a:graphic>
          <a:graphicData uri="http://schemas.openxmlformats.org/drawingml/2006/table">
            <a:tbl>
              <a:tblPr/>
              <a:tblGrid>
                <a:gridCol w="1852084">
                  <a:extLst>
                    <a:ext uri="{9D8B030D-6E8A-4147-A177-3AD203B41FA5}"/>
                  </a:extLst>
                </a:gridCol>
                <a:gridCol w="681567">
                  <a:extLst>
                    <a:ext uri="{9D8B030D-6E8A-4147-A177-3AD203B41FA5}"/>
                  </a:extLst>
                </a:gridCol>
                <a:gridCol w="778933">
                  <a:extLst>
                    <a:ext uri="{9D8B030D-6E8A-4147-A177-3AD203B41FA5}"/>
                  </a:extLst>
                </a:gridCol>
                <a:gridCol w="878416">
                  <a:extLst>
                    <a:ext uri="{9D8B030D-6E8A-4147-A177-3AD203B41FA5}"/>
                  </a:extLst>
                </a:gridCol>
                <a:gridCol w="874184">
                  <a:extLst>
                    <a:ext uri="{9D8B030D-6E8A-4147-A177-3AD203B41FA5}"/>
                  </a:extLst>
                </a:gridCol>
                <a:gridCol w="781049">
                  <a:extLst>
                    <a:ext uri="{9D8B030D-6E8A-4147-A177-3AD203B41FA5}"/>
                  </a:extLst>
                </a:gridCol>
                <a:gridCol w="874184">
                  <a:extLst>
                    <a:ext uri="{9D8B030D-6E8A-4147-A177-3AD203B41FA5}"/>
                  </a:extLst>
                </a:gridCol>
                <a:gridCol w="778933">
                  <a:extLst>
                    <a:ext uri="{9D8B030D-6E8A-4147-A177-3AD203B41FA5}"/>
                  </a:extLst>
                </a:gridCol>
                <a:gridCol w="1365249">
                  <a:extLst>
                    <a:ext uri="{9D8B030D-6E8A-4147-A177-3AD203B41FA5}"/>
                  </a:extLst>
                </a:gridCol>
                <a:gridCol w="1170517">
                  <a:extLst>
                    <a:ext uri="{9D8B030D-6E8A-4147-A177-3AD203B41FA5}"/>
                  </a:extLst>
                </a:gridCol>
                <a:gridCol w="1168400">
                  <a:extLst>
                    <a:ext uri="{9D8B030D-6E8A-4147-A177-3AD203B41FA5}"/>
                  </a:extLst>
                </a:gridCol>
              </a:tblGrid>
              <a:tr h="1158778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31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77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2225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Психиатры участковые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1564" name="Rectangle 2"/>
          <p:cNvSpPr>
            <a:spLocks noChangeArrowheads="1"/>
          </p:cNvSpPr>
          <p:nvPr/>
        </p:nvSpPr>
        <p:spPr bwMode="auto">
          <a:xfrm>
            <a:off x="462455" y="947738"/>
            <a:ext cx="105950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21565" name="Line 67"/>
          <p:cNvSpPr>
            <a:spLocks noChangeShapeType="1"/>
          </p:cNvSpPr>
          <p:nvPr/>
        </p:nvSpPr>
        <p:spPr bwMode="auto">
          <a:xfrm flipH="1">
            <a:off x="9448644" y="4682081"/>
            <a:ext cx="552451" cy="3635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66" name="AutoShape 47"/>
          <p:cNvSpPr>
            <a:spLocks noChangeArrowheads="1"/>
          </p:cNvSpPr>
          <p:nvPr/>
        </p:nvSpPr>
        <p:spPr bwMode="gray">
          <a:xfrm rot="-3324788">
            <a:off x="10291607" y="4318809"/>
            <a:ext cx="731838" cy="109008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094" y="10228"/>
                </a:moveTo>
                <a:cubicBezTo>
                  <a:pt x="17796" y="6420"/>
                  <a:pt x="14619" y="3483"/>
                  <a:pt x="10800" y="3483"/>
                </a:cubicBezTo>
                <a:cubicBezTo>
                  <a:pt x="10762" y="3482"/>
                  <a:pt x="10724" y="3483"/>
                  <a:pt x="10687" y="3483"/>
                </a:cubicBezTo>
                <a:lnTo>
                  <a:pt x="10633" y="1"/>
                </a:lnTo>
                <a:cubicBezTo>
                  <a:pt x="10689" y="0"/>
                  <a:pt x="10744" y="-1"/>
                  <a:pt x="10800" y="0"/>
                </a:cubicBezTo>
                <a:cubicBezTo>
                  <a:pt x="16437" y="0"/>
                  <a:pt x="21126" y="4335"/>
                  <a:pt x="21566" y="9955"/>
                </a:cubicBezTo>
                <a:lnTo>
                  <a:pt x="24258" y="9744"/>
                </a:lnTo>
                <a:lnTo>
                  <a:pt x="20179" y="14520"/>
                </a:lnTo>
                <a:lnTo>
                  <a:pt x="15402" y="10439"/>
                </a:lnTo>
                <a:lnTo>
                  <a:pt x="18094" y="10228"/>
                </a:lnTo>
                <a:close/>
              </a:path>
            </a:pathLst>
          </a:custGeom>
          <a:solidFill>
            <a:srgbClr val="FF6600"/>
          </a:solidFill>
          <a:ln w="9525">
            <a:round/>
            <a:headEnd/>
            <a:tailEnd/>
          </a:ln>
          <a:scene3d>
            <a:camera prst="legacyPerspectiveBottom">
              <a:rot lat="1500000" lon="20399984" rev="0"/>
            </a:camera>
            <a:lightRig rig="legacyHarsh1" dir="t"/>
          </a:scene3d>
          <a:sp3d extrusionH="227000" prstMaterial="legacyPlastic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vert="eaVert" wrap="none" anchor="ctr">
            <a:flatTx/>
          </a:bodyPr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3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65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490492"/>
              </p:ext>
            </p:extLst>
          </p:nvPr>
        </p:nvGraphicFramePr>
        <p:xfrm>
          <a:off x="385234" y="1143001"/>
          <a:ext cx="11203516" cy="3535365"/>
        </p:xfrm>
        <a:graphic>
          <a:graphicData uri="http://schemas.openxmlformats.org/drawingml/2006/table">
            <a:tbl>
              <a:tblPr/>
              <a:tblGrid>
                <a:gridCol w="1852084">
                  <a:extLst>
                    <a:ext uri="{9D8B030D-6E8A-4147-A177-3AD203B41FA5}"/>
                  </a:extLst>
                </a:gridCol>
                <a:gridCol w="681567">
                  <a:extLst>
                    <a:ext uri="{9D8B030D-6E8A-4147-A177-3AD203B41FA5}"/>
                  </a:extLst>
                </a:gridCol>
                <a:gridCol w="778933">
                  <a:extLst>
                    <a:ext uri="{9D8B030D-6E8A-4147-A177-3AD203B41FA5}"/>
                  </a:extLst>
                </a:gridCol>
                <a:gridCol w="878416">
                  <a:extLst>
                    <a:ext uri="{9D8B030D-6E8A-4147-A177-3AD203B41FA5}"/>
                  </a:extLst>
                </a:gridCol>
                <a:gridCol w="874184">
                  <a:extLst>
                    <a:ext uri="{9D8B030D-6E8A-4147-A177-3AD203B41FA5}"/>
                  </a:extLst>
                </a:gridCol>
                <a:gridCol w="781049">
                  <a:extLst>
                    <a:ext uri="{9D8B030D-6E8A-4147-A177-3AD203B41FA5}"/>
                  </a:extLst>
                </a:gridCol>
                <a:gridCol w="874184">
                  <a:extLst>
                    <a:ext uri="{9D8B030D-6E8A-4147-A177-3AD203B41FA5}"/>
                  </a:extLst>
                </a:gridCol>
                <a:gridCol w="778933">
                  <a:extLst>
                    <a:ext uri="{9D8B030D-6E8A-4147-A177-3AD203B41FA5}"/>
                  </a:extLst>
                </a:gridCol>
                <a:gridCol w="1365249">
                  <a:extLst>
                    <a:ext uri="{9D8B030D-6E8A-4147-A177-3AD203B41FA5}"/>
                  </a:extLst>
                </a:gridCol>
                <a:gridCol w="1170517">
                  <a:extLst>
                    <a:ext uri="{9D8B030D-6E8A-4147-A177-3AD203B41FA5}"/>
                  </a:extLst>
                </a:gridCol>
                <a:gridCol w="1168400">
                  <a:extLst>
                    <a:ext uri="{9D8B030D-6E8A-4147-A177-3AD203B41FA5}"/>
                  </a:extLst>
                </a:gridCol>
              </a:tblGrid>
              <a:tr h="1158778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31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77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2225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скорой медицинской помощи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 </a:t>
                      </a:r>
                    </a:p>
                  </a:txBody>
                  <a:tcPr marL="121920" marR="121920" marT="45690" marB="4569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2588" name="Rectangle 2"/>
          <p:cNvSpPr>
            <a:spLocks noChangeArrowheads="1"/>
          </p:cNvSpPr>
          <p:nvPr/>
        </p:nvSpPr>
        <p:spPr bwMode="auto">
          <a:xfrm>
            <a:off x="387351" y="457200"/>
            <a:ext cx="890904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22589" name="Rectangle 1538"/>
          <p:cNvSpPr>
            <a:spLocks noChangeArrowheads="1"/>
          </p:cNvSpPr>
          <p:nvPr/>
        </p:nvSpPr>
        <p:spPr bwMode="auto">
          <a:xfrm>
            <a:off x="387351" y="4870722"/>
            <a:ext cx="11159067" cy="8740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latin typeface="Times New Roman" pitchFamily="18" charset="0"/>
              </a:rPr>
              <a:t>Врачи «скорой медицинской помощи», работающие в кабинетах неотложной помощи или в больницах скорой медицинской помощи указываются по графам «в амбулаторных условиях» или «в стационарных условиях» соответственно, при условии наличия должности «врач скорой медицинской помощи» в штатном расписании медицинской организации</a:t>
            </a:r>
          </a:p>
        </p:txBody>
      </p:sp>
      <p:sp>
        <p:nvSpPr>
          <p:cNvPr id="22590" name="Line 66"/>
          <p:cNvSpPr>
            <a:spLocks noChangeShapeType="1"/>
          </p:cNvSpPr>
          <p:nvPr/>
        </p:nvSpPr>
        <p:spPr bwMode="auto">
          <a:xfrm flipH="1">
            <a:off x="4741333" y="4360864"/>
            <a:ext cx="552451" cy="3635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91" name="Line 67"/>
          <p:cNvSpPr>
            <a:spLocks noChangeShapeType="1"/>
          </p:cNvSpPr>
          <p:nvPr/>
        </p:nvSpPr>
        <p:spPr bwMode="auto">
          <a:xfrm flipH="1">
            <a:off x="5363633" y="4368800"/>
            <a:ext cx="552451" cy="3635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92" name="Line 68"/>
          <p:cNvSpPr>
            <a:spLocks noChangeShapeType="1"/>
          </p:cNvSpPr>
          <p:nvPr/>
        </p:nvSpPr>
        <p:spPr bwMode="auto">
          <a:xfrm flipH="1">
            <a:off x="6085418" y="4368800"/>
            <a:ext cx="552449" cy="3635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93" name="Line 69"/>
          <p:cNvSpPr>
            <a:spLocks noChangeShapeType="1"/>
          </p:cNvSpPr>
          <p:nvPr/>
        </p:nvSpPr>
        <p:spPr bwMode="auto">
          <a:xfrm flipH="1">
            <a:off x="6987118" y="4386264"/>
            <a:ext cx="552449" cy="3635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94" name="Line 70"/>
          <p:cNvSpPr>
            <a:spLocks noChangeShapeType="1"/>
          </p:cNvSpPr>
          <p:nvPr/>
        </p:nvSpPr>
        <p:spPr bwMode="auto">
          <a:xfrm flipH="1">
            <a:off x="9133418" y="4386264"/>
            <a:ext cx="552449" cy="3635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95" name="Line 71"/>
          <p:cNvSpPr>
            <a:spLocks noChangeShapeType="1"/>
          </p:cNvSpPr>
          <p:nvPr/>
        </p:nvSpPr>
        <p:spPr bwMode="auto">
          <a:xfrm flipH="1">
            <a:off x="10318752" y="4403725"/>
            <a:ext cx="552449" cy="3635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9999516" y="5443911"/>
            <a:ext cx="1743369" cy="1277153"/>
            <a:chOff x="999829" y="3274142"/>
            <a:chExt cx="3562339" cy="330524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48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441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372265"/>
              </p:ext>
            </p:extLst>
          </p:nvPr>
        </p:nvGraphicFramePr>
        <p:xfrm>
          <a:off x="690034" y="1143000"/>
          <a:ext cx="10898718" cy="3292482"/>
        </p:xfrm>
        <a:graphic>
          <a:graphicData uri="http://schemas.openxmlformats.org/drawingml/2006/table">
            <a:tbl>
              <a:tblPr/>
              <a:tblGrid>
                <a:gridCol w="1801284">
                  <a:extLst>
                    <a:ext uri="{9D8B030D-6E8A-4147-A177-3AD203B41FA5}"/>
                  </a:extLst>
                </a:gridCol>
                <a:gridCol w="662516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855133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9884">
                  <a:extLst>
                    <a:ext uri="{9D8B030D-6E8A-4147-A177-3AD203B41FA5}"/>
                  </a:extLst>
                </a:gridCol>
                <a:gridCol w="850900">
                  <a:extLst>
                    <a:ext uri="{9D8B030D-6E8A-4147-A177-3AD203B41FA5}"/>
                  </a:extLst>
                </a:gridCol>
                <a:gridCol w="757767">
                  <a:extLst>
                    <a:ext uri="{9D8B030D-6E8A-4147-A177-3AD203B41FA5}"/>
                  </a:extLst>
                </a:gridCol>
                <a:gridCol w="1327149">
                  <a:extLst>
                    <a:ext uri="{9D8B030D-6E8A-4147-A177-3AD203B41FA5}"/>
                  </a:extLst>
                </a:gridCol>
                <a:gridCol w="1138767">
                  <a:extLst>
                    <a:ext uri="{9D8B030D-6E8A-4147-A177-3AD203B41FA5}"/>
                  </a:extLst>
                </a:gridCol>
                <a:gridCol w="1136651">
                  <a:extLst>
                    <a:ext uri="{9D8B030D-6E8A-4147-A177-3AD203B41FA5}"/>
                  </a:extLst>
                </a:gridCol>
              </a:tblGrid>
              <a:tr h="1158593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316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1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78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2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приемного отделения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0" name="Rectangle 108"/>
          <p:cNvSpPr>
            <a:spLocks noChangeArrowheads="1"/>
          </p:cNvSpPr>
          <p:nvPr/>
        </p:nvSpPr>
        <p:spPr bwMode="auto">
          <a:xfrm>
            <a:off x="770467" y="4587875"/>
            <a:ext cx="10775951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i="0" dirty="0">
                <a:latin typeface="Times New Roman" pitchFamily="18" charset="0"/>
              </a:rPr>
              <a:t>Показываем все должности врачей приемного отделения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800" i="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i="0" dirty="0">
                <a:solidFill>
                  <a:srgbClr val="FF0000"/>
                </a:solidFill>
                <a:latin typeface="Times New Roman" pitchFamily="18" charset="0"/>
              </a:rPr>
              <a:t>Обратить внимание! </a:t>
            </a:r>
            <a:endParaRPr lang="ru-RU" altLang="ru-RU" sz="1800" i="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i="0" dirty="0" smtClean="0">
                <a:latin typeface="Times New Roman" pitchFamily="18" charset="0"/>
              </a:rPr>
              <a:t>Показываем </a:t>
            </a:r>
            <a:r>
              <a:rPr lang="ru-RU" altLang="ru-RU" sz="1800" i="0" dirty="0">
                <a:latin typeface="Times New Roman" pitchFamily="18" charset="0"/>
              </a:rPr>
              <a:t>должности «врач приемного отделения», независимо </a:t>
            </a:r>
            <a:r>
              <a:rPr lang="ru-RU" altLang="ru-RU" sz="1800" i="0" dirty="0" smtClean="0">
                <a:latin typeface="Times New Roman" pitchFamily="18" charset="0"/>
              </a:rPr>
              <a:t>от специальности</a:t>
            </a:r>
            <a:endParaRPr lang="ru-RU" altLang="ru-RU" sz="1800" i="0" dirty="0">
              <a:latin typeface="Times New Roman" pitchFamily="18" charset="0"/>
            </a:endParaRPr>
          </a:p>
        </p:txBody>
      </p:sp>
      <p:sp>
        <p:nvSpPr>
          <p:cNvPr id="20541" name="Rectangle 2"/>
          <p:cNvSpPr>
            <a:spLocks noChangeArrowheads="1"/>
          </p:cNvSpPr>
          <p:nvPr/>
        </p:nvSpPr>
        <p:spPr bwMode="auto">
          <a:xfrm>
            <a:off x="641132" y="457200"/>
            <a:ext cx="941092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9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555" name="Group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7247"/>
              </p:ext>
            </p:extLst>
          </p:nvPr>
        </p:nvGraphicFramePr>
        <p:xfrm>
          <a:off x="336551" y="363539"/>
          <a:ext cx="11563348" cy="5843589"/>
        </p:xfrm>
        <a:graphic>
          <a:graphicData uri="http://schemas.openxmlformats.org/drawingml/2006/table">
            <a:tbl>
              <a:tblPr/>
              <a:tblGrid>
                <a:gridCol w="1949449">
                  <a:extLst>
                    <a:ext uri="{9D8B030D-6E8A-4147-A177-3AD203B41FA5}"/>
                  </a:extLst>
                </a:gridCol>
                <a:gridCol w="683684">
                  <a:extLst>
                    <a:ext uri="{9D8B030D-6E8A-4147-A177-3AD203B41FA5}"/>
                  </a:extLst>
                </a:gridCol>
                <a:gridCol w="586316">
                  <a:extLst>
                    <a:ext uri="{9D8B030D-6E8A-4147-A177-3AD203B41FA5}"/>
                  </a:extLst>
                </a:gridCol>
                <a:gridCol w="747184">
                  <a:extLst>
                    <a:ext uri="{9D8B030D-6E8A-4147-A177-3AD203B41FA5}"/>
                  </a:extLst>
                </a:gridCol>
                <a:gridCol w="806449">
                  <a:extLst>
                    <a:ext uri="{9D8B030D-6E8A-4147-A177-3AD203B41FA5}"/>
                  </a:extLst>
                </a:gridCol>
                <a:gridCol w="728133">
                  <a:extLst>
                    <a:ext uri="{9D8B030D-6E8A-4147-A177-3AD203B41FA5}"/>
                  </a:extLst>
                </a:gridCol>
                <a:gridCol w="785284">
                  <a:extLst>
                    <a:ext uri="{9D8B030D-6E8A-4147-A177-3AD203B41FA5}"/>
                  </a:extLst>
                </a:gridCol>
                <a:gridCol w="711200">
                  <a:extLst>
                    <a:ext uri="{9D8B030D-6E8A-4147-A177-3AD203B41FA5}"/>
                  </a:extLst>
                </a:gridCol>
                <a:gridCol w="1945216">
                  <a:extLst>
                    <a:ext uri="{9D8B030D-6E8A-4147-A177-3AD203B41FA5}"/>
                  </a:extLst>
                </a:gridCol>
                <a:gridCol w="1229784">
                  <a:extLst>
                    <a:ext uri="{9D8B030D-6E8A-4147-A177-3AD203B41FA5}"/>
                  </a:extLst>
                </a:gridCol>
                <a:gridCol w="1390649">
                  <a:extLst>
                    <a:ext uri="{9D8B030D-6E8A-4147-A177-3AD203B41FA5}"/>
                  </a:extLst>
                </a:gridCol>
              </a:tblGrid>
              <a:tr h="884238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4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889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8423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врачей (стр.1):                                                   врачи клинических  специальностей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8267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на основной работе в организациях подчинения: федерального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58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субъектов Российской Федерации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58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два и более сертификатов специалиста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5696" name="AutoShape 627"/>
          <p:cNvSpPr>
            <a:spLocks noChangeArrowheads="1"/>
          </p:cNvSpPr>
          <p:nvPr/>
        </p:nvSpPr>
        <p:spPr bwMode="auto">
          <a:xfrm>
            <a:off x="3009900" y="4906964"/>
            <a:ext cx="8737600" cy="642937"/>
          </a:xfrm>
          <a:prstGeom prst="wedgeRoundRectCallout">
            <a:avLst>
              <a:gd name="adj1" fmla="val 7148"/>
              <a:gd name="adj2" fmla="val 116912"/>
              <a:gd name="adj3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i="0" dirty="0">
                <a:latin typeface="Times New Roman" pitchFamily="18" charset="0"/>
              </a:rPr>
              <a:t>Указываются сведения о числе физических лиц врачей, имеющих два и более сертификатов</a:t>
            </a:r>
          </a:p>
        </p:txBody>
      </p:sp>
      <p:sp>
        <p:nvSpPr>
          <p:cNvPr id="25697" name="Rectangle 628"/>
          <p:cNvSpPr>
            <a:spLocks noChangeArrowheads="1"/>
          </p:cNvSpPr>
          <p:nvPr/>
        </p:nvSpPr>
        <p:spPr bwMode="auto">
          <a:xfrm>
            <a:off x="3012017" y="3924301"/>
            <a:ext cx="8788400" cy="8731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latin typeface="Times New Roman" pitchFamily="18" charset="0"/>
                <a:cs typeface="Times New Roman" pitchFamily="18" charset="0"/>
              </a:rPr>
              <a:t>Сумма строк 124 и 125 равна строке 1. По подчиненности (федеральные учреждения, подчинение субъекта РФ) медицинские организации распределяются по состоянию на конец отчетного </a:t>
            </a:r>
            <a:r>
              <a:rPr lang="ru-RU" altLang="ru-RU" sz="1600" i="0" dirty="0" smtClean="0">
                <a:latin typeface="Times New Roman" pitchFamily="18" charset="0"/>
                <a:cs typeface="Times New Roman" pitchFamily="18" charset="0"/>
              </a:rPr>
              <a:t>года. </a:t>
            </a:r>
            <a:r>
              <a:rPr lang="ru-RU" altLang="ru-RU" sz="160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Липецкой области все медицинские организации имеют подчинение субъекту Российской Федерации.</a:t>
            </a:r>
            <a:endParaRPr lang="ru-RU" altLang="ru-RU" sz="1600" i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600" i="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98" name="Rectangle 629"/>
          <p:cNvSpPr>
            <a:spLocks noChangeArrowheads="1"/>
          </p:cNvSpPr>
          <p:nvPr/>
        </p:nvSpPr>
        <p:spPr bwMode="auto">
          <a:xfrm>
            <a:off x="3039534" y="2921000"/>
            <a:ext cx="8809567" cy="76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latin typeface="Times New Roman" pitchFamily="18" charset="0"/>
              </a:rPr>
              <a:t>Сведения в строке 123 не могут превышать значения, указанные в строке 1 (всего). Заполняется вся строка по графам 3-17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752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819151" y="906464"/>
            <a:ext cx="11074400" cy="4369729"/>
          </a:xfrm>
        </p:spPr>
        <p:txBody>
          <a:bodyPr lIns="0" rIns="0"/>
          <a:lstStyle/>
          <a:p>
            <a:pPr marL="90488" indent="-90488">
              <a:lnSpc>
                <a:spcPct val="70000"/>
              </a:lnSpc>
            </a:pPr>
            <a:r>
              <a:rPr lang="ru-RU" altLang="ru-RU" sz="2800" b="1" dirty="0" smtClean="0">
                <a:solidFill>
                  <a:schemeClr val="accent1"/>
                </a:solidFill>
                <a:latin typeface="Times New Roman" pitchFamily="18" charset="0"/>
              </a:rPr>
              <a:t>к врачам клинических специальностей относятся (строка 123): </a:t>
            </a:r>
          </a:p>
          <a:p>
            <a:pPr marL="90488" indent="-90488">
              <a:lnSpc>
                <a:spcPct val="70000"/>
              </a:lnSpc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терапевты, пульмонологи, кардиологи, детские кардиологи, ревматологи, гастроэнтерологи, нефрологи,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диабетологи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, эндокринологи, эндокринологи детские, аллергологи- иммунологи, гематологи,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профпатологи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, онкологи, онкологи детские, хирурги, хирурги детские, нейрохирурги, хирурги пластические, сердечно-сосудистые хирурги, торакальные хирурги, травматологи-ортопеды, урологи, урологи-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андрологи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детские,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колопроктологи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, челюстно-лицевые хирурги, акушеры-гинекологи, педиатры, неонатологи, офтальмологи,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оториноларингологи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, фтизиатры, неврологи, психиатры, психиатры детские, психиатры подростковые, гериатры, психиатры-наркологи,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дерматовенерологи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, врачи скорой медицинской помощи, инфекционисты, врачи общей практики (семейные), врачи по </a:t>
            </a: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рентгенэндоваскулярной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диагностике и лечению,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врачи здравпунктов, врачи приемного отделения, по медицинской реабилитации, </a:t>
            </a:r>
          </a:p>
          <a:p>
            <a:pPr marL="90488" indent="-90488">
              <a:lnSpc>
                <a:spcPct val="70000"/>
              </a:lnSpc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врачи токсикологи (добавлены)</a:t>
            </a:r>
          </a:p>
          <a:p>
            <a:pPr marL="90488" indent="-90488">
              <a:lnSpc>
                <a:spcPct val="70000"/>
              </a:lnSpc>
              <a:buFont typeface="Wingdings" pitchFamily="2" charset="2"/>
              <a:buNone/>
            </a:pPr>
            <a:endParaRPr lang="ru-RU" altLang="ru-RU" sz="240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90513" name="AutoShape 17"/>
          <p:cNvSpPr>
            <a:spLocks noChangeArrowheads="1"/>
          </p:cNvSpPr>
          <p:nvPr/>
        </p:nvSpPr>
        <p:spPr bwMode="auto">
          <a:xfrm>
            <a:off x="672079" y="4505545"/>
            <a:ext cx="6170084" cy="396875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>
              <a:cs typeface="+mn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2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3"/>
          <p:cNvSpPr>
            <a:spLocks noChangeShapeType="1"/>
          </p:cNvSpPr>
          <p:nvPr/>
        </p:nvSpPr>
        <p:spPr bwMode="auto">
          <a:xfrm>
            <a:off x="5245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66322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59710"/>
              </p:ext>
            </p:extLst>
          </p:nvPr>
        </p:nvGraphicFramePr>
        <p:xfrm>
          <a:off x="524935" y="1418295"/>
          <a:ext cx="11267017" cy="2706715"/>
        </p:xfrm>
        <a:graphic>
          <a:graphicData uri="http://schemas.openxmlformats.org/drawingml/2006/table">
            <a:tbl>
              <a:tblPr/>
              <a:tblGrid>
                <a:gridCol w="3577167">
                  <a:extLst>
                    <a:ext uri="{9D8B030D-6E8A-4147-A177-3AD203B41FA5}"/>
                  </a:extLst>
                </a:gridCol>
                <a:gridCol w="702733">
                  <a:extLst>
                    <a:ext uri="{9D8B030D-6E8A-4147-A177-3AD203B41FA5}"/>
                  </a:extLst>
                </a:gridCol>
                <a:gridCol w="975783">
                  <a:extLst>
                    <a:ext uri="{9D8B030D-6E8A-4147-A177-3AD203B41FA5}"/>
                  </a:extLst>
                </a:gridCol>
                <a:gridCol w="946151">
                  <a:extLst>
                    <a:ext uri="{9D8B030D-6E8A-4147-A177-3AD203B41FA5}"/>
                  </a:extLst>
                </a:gridCol>
                <a:gridCol w="1051983">
                  <a:extLst>
                    <a:ext uri="{9D8B030D-6E8A-4147-A177-3AD203B41FA5}"/>
                  </a:extLst>
                </a:gridCol>
                <a:gridCol w="1335617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29783">
                  <a:extLst>
                    <a:ext uri="{9D8B030D-6E8A-4147-A177-3AD203B41FA5}"/>
                  </a:extLst>
                </a:gridCol>
              </a:tblGrid>
              <a:tr h="731440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квалификационную категорию (из гр.9)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сертификат специалиста (из гр.9)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свидетельство об аккредитации (из гр.9)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 в декретном и долгосрочном отпуске (из гр.9)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6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высшую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первую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вторую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9042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09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два и более сертификатов специалиста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1" marB="457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7691" name="Rectangle 538"/>
          <p:cNvSpPr>
            <a:spLocks noChangeArrowheads="1"/>
          </p:cNvSpPr>
          <p:nvPr/>
        </p:nvSpPr>
        <p:spPr bwMode="auto">
          <a:xfrm>
            <a:off x="345018" y="5651500"/>
            <a:ext cx="11332633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400" i="0"/>
          </a:p>
        </p:txBody>
      </p:sp>
      <p:sp>
        <p:nvSpPr>
          <p:cNvPr id="27692" name="Rectangle 2"/>
          <p:cNvSpPr>
            <a:spLocks noChangeArrowheads="1"/>
          </p:cNvSpPr>
          <p:nvPr/>
        </p:nvSpPr>
        <p:spPr bwMode="auto">
          <a:xfrm>
            <a:off x="345018" y="746125"/>
            <a:ext cx="1027853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800" i="0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i="0" dirty="0" smtClean="0">
                <a:solidFill>
                  <a:schemeClr val="accent1"/>
                </a:solidFill>
                <a:latin typeface="Times New Roman" pitchFamily="18" charset="0"/>
              </a:rPr>
              <a:t>1100</a:t>
            </a:r>
            <a:endParaRPr lang="ru-RU" altLang="ru-RU" sz="180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490513" name="AutoShape 17"/>
          <p:cNvSpPr>
            <a:spLocks noChangeArrowheads="1"/>
          </p:cNvSpPr>
          <p:nvPr/>
        </p:nvSpPr>
        <p:spPr bwMode="auto">
          <a:xfrm>
            <a:off x="9222319" y="3677526"/>
            <a:ext cx="2569633" cy="396875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>
              <a:cs typeface="+mn-cs"/>
            </a:endParaRPr>
          </a:p>
        </p:txBody>
      </p:sp>
      <p:sp>
        <p:nvSpPr>
          <p:cNvPr id="27694" name="Text Box 541"/>
          <p:cNvSpPr txBox="1">
            <a:spLocks noChangeArrowheads="1"/>
          </p:cNvSpPr>
          <p:nvPr/>
        </p:nvSpPr>
        <p:spPr bwMode="auto">
          <a:xfrm>
            <a:off x="6907925" y="4171950"/>
            <a:ext cx="5010151" cy="825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i="0" dirty="0">
                <a:solidFill>
                  <a:srgbClr val="990033"/>
                </a:solidFill>
                <a:latin typeface="Times New Roman" pitchFamily="18" charset="0"/>
              </a:rPr>
              <a:t>Строка 126 по графе 16 по логике должна быть равна 0.</a:t>
            </a:r>
          </a:p>
          <a:p>
            <a:pPr algn="ctr" eaLnBrk="1" hangingPunct="1"/>
            <a:r>
              <a:rPr lang="ru-RU" altLang="ru-RU" sz="1600" i="0" dirty="0">
                <a:solidFill>
                  <a:srgbClr val="990033"/>
                </a:solidFill>
                <a:latin typeface="Times New Roman" pitchFamily="18" charset="0"/>
              </a:rPr>
              <a:t>Графа 17 – заполняется.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0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696" name="Group 2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653621"/>
              </p:ext>
            </p:extLst>
          </p:nvPr>
        </p:nvGraphicFramePr>
        <p:xfrm>
          <a:off x="342901" y="454026"/>
          <a:ext cx="11645899" cy="6181733"/>
        </p:xfrm>
        <a:graphic>
          <a:graphicData uri="http://schemas.openxmlformats.org/drawingml/2006/table">
            <a:tbl>
              <a:tblPr/>
              <a:tblGrid>
                <a:gridCol w="2980267">
                  <a:extLst>
                    <a:ext uri="{9D8B030D-6E8A-4147-A177-3AD203B41FA5}"/>
                  </a:extLst>
                </a:gridCol>
                <a:gridCol w="599017">
                  <a:extLst>
                    <a:ext uri="{9D8B030D-6E8A-4147-A177-3AD203B41FA5}"/>
                  </a:extLst>
                </a:gridCol>
                <a:gridCol w="647700">
                  <a:extLst>
                    <a:ext uri="{9D8B030D-6E8A-4147-A177-3AD203B41FA5}"/>
                  </a:extLst>
                </a:gridCol>
                <a:gridCol w="692149">
                  <a:extLst>
                    <a:ext uri="{9D8B030D-6E8A-4147-A177-3AD203B41FA5}"/>
                  </a:extLst>
                </a:gridCol>
                <a:gridCol w="905933">
                  <a:extLst>
                    <a:ext uri="{9D8B030D-6E8A-4147-A177-3AD203B41FA5}"/>
                  </a:extLst>
                </a:gridCol>
                <a:gridCol w="698500">
                  <a:extLst>
                    <a:ext uri="{9D8B030D-6E8A-4147-A177-3AD203B41FA5}"/>
                  </a:extLst>
                </a:gridCol>
                <a:gridCol w="905933">
                  <a:extLst>
                    <a:ext uri="{9D8B030D-6E8A-4147-A177-3AD203B41FA5}"/>
                  </a:extLst>
                </a:gridCol>
                <a:gridCol w="802217">
                  <a:extLst>
                    <a:ext uri="{9D8B030D-6E8A-4147-A177-3AD203B41FA5}"/>
                  </a:extLst>
                </a:gridCol>
                <a:gridCol w="1104900">
                  <a:extLst>
                    <a:ext uri="{9D8B030D-6E8A-4147-A177-3AD203B41FA5}"/>
                  </a:extLst>
                </a:gridCol>
                <a:gridCol w="1104900">
                  <a:extLst>
                    <a:ext uri="{9D8B030D-6E8A-4147-A177-3AD203B41FA5}"/>
                  </a:extLst>
                </a:gridCol>
                <a:gridCol w="1204383">
                  <a:extLst>
                    <a:ext uri="{9D8B030D-6E8A-4147-A177-3AD203B41FA5}"/>
                  </a:extLst>
                </a:gridCol>
              </a:tblGrid>
              <a:tr h="822952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400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7431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7617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Специалисты с высшим немедицинским образованием 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специалисты: биологи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935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инструкторы-методисты по  лечебной физкультуре 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7936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логопеды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физики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 медицинские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судебные эксперты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химики-эксперты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047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зоолог</a:t>
                      </a: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эксперт-физик</a:t>
                      </a: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эмбриолог</a:t>
                      </a: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09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энтомолог</a:t>
                      </a:r>
                    </a:p>
                  </a:txBody>
                  <a:tcPr marL="121920" marR="12192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8864" name="Rectangle 915"/>
          <p:cNvSpPr>
            <a:spLocks noChangeArrowheads="1"/>
          </p:cNvSpPr>
          <p:nvPr/>
        </p:nvSpPr>
        <p:spPr bwMode="auto">
          <a:xfrm>
            <a:off x="4053417" y="2709863"/>
            <a:ext cx="7660216" cy="838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latin typeface="Times New Roman" pitchFamily="18" charset="0"/>
              </a:rPr>
              <a:t>В строку 127 не включаются сведения о специалистах с высшим немедицинским образованием, занимающих врачебные должности</a:t>
            </a:r>
          </a:p>
        </p:txBody>
      </p:sp>
      <p:sp>
        <p:nvSpPr>
          <p:cNvPr id="28865" name="Rectangle 917"/>
          <p:cNvSpPr>
            <a:spLocks noChangeArrowheads="1"/>
          </p:cNvSpPr>
          <p:nvPr/>
        </p:nvSpPr>
        <p:spPr bwMode="auto">
          <a:xfrm>
            <a:off x="4053417" y="3721100"/>
            <a:ext cx="7660215" cy="4000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latin typeface="Times New Roman" pitchFamily="18" charset="0"/>
              </a:rPr>
              <a:t>Строка 127 равна сумме строк с 128 по 138</a:t>
            </a:r>
          </a:p>
        </p:txBody>
      </p:sp>
      <p:sp>
        <p:nvSpPr>
          <p:cNvPr id="3" name="Выноска со стрелкой вправо 2"/>
          <p:cNvSpPr/>
          <p:nvPr/>
        </p:nvSpPr>
        <p:spPr>
          <a:xfrm>
            <a:off x="3970867" y="5500689"/>
            <a:ext cx="914400" cy="108267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i="0"/>
          </a:p>
        </p:txBody>
      </p:sp>
      <p:sp>
        <p:nvSpPr>
          <p:cNvPr id="28867" name="Rectangle 917"/>
          <p:cNvSpPr>
            <a:spLocks noChangeArrowheads="1"/>
          </p:cNvSpPr>
          <p:nvPr/>
        </p:nvSpPr>
        <p:spPr bwMode="auto">
          <a:xfrm>
            <a:off x="4942418" y="5795964"/>
            <a:ext cx="6783916" cy="3968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solidFill>
                  <a:srgbClr val="FF0000"/>
                </a:solidFill>
                <a:latin typeface="Times New Roman" pitchFamily="18" charset="0"/>
              </a:rPr>
              <a:t>ВНИМАНИЕ!</a:t>
            </a:r>
            <a:r>
              <a:rPr lang="ru-RU" altLang="ru-RU" sz="1600" i="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1600" i="0" dirty="0">
                <a:latin typeface="Times New Roman" pitchFamily="18" charset="0"/>
              </a:rPr>
              <a:t>Добавлены строки 135,136,137,138</a:t>
            </a:r>
          </a:p>
        </p:txBody>
      </p:sp>
      <p:sp>
        <p:nvSpPr>
          <p:cNvPr id="28868" name="Rectangle 915"/>
          <p:cNvSpPr>
            <a:spLocks noChangeArrowheads="1"/>
          </p:cNvSpPr>
          <p:nvPr/>
        </p:nvSpPr>
        <p:spPr bwMode="auto">
          <a:xfrm>
            <a:off x="4053417" y="4356100"/>
            <a:ext cx="7677150" cy="1041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>
                <a:solidFill>
                  <a:srgbClr val="FF0000"/>
                </a:solidFill>
                <a:latin typeface="Times New Roman" pitchFamily="18" charset="0"/>
              </a:rPr>
              <a:t>Обратите внимание </a:t>
            </a:r>
            <a:r>
              <a:rPr lang="ru-RU" altLang="ru-RU" sz="1600" i="0" dirty="0">
                <a:latin typeface="Times New Roman" pitchFamily="18" charset="0"/>
              </a:rPr>
              <a:t>на заполнение граф 15 «Имеют сертификат» и 15 «Имеют свидетельство об аккредитации».  Сертификат указывается при наличии документа установленного образца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0321159" y="5307277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2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662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796318"/>
              </p:ext>
            </p:extLst>
          </p:nvPr>
        </p:nvGraphicFramePr>
        <p:xfrm>
          <a:off x="482601" y="263526"/>
          <a:ext cx="11334751" cy="5895975"/>
        </p:xfrm>
        <a:graphic>
          <a:graphicData uri="http://schemas.openxmlformats.org/drawingml/2006/table">
            <a:tbl>
              <a:tblPr/>
              <a:tblGrid>
                <a:gridCol w="2442633">
                  <a:extLst>
                    <a:ext uri="{9D8B030D-6E8A-4147-A177-3AD203B41FA5}"/>
                  </a:extLst>
                </a:gridCol>
                <a:gridCol w="586317">
                  <a:extLst>
                    <a:ext uri="{9D8B030D-6E8A-4147-A177-3AD203B41FA5}"/>
                  </a:extLst>
                </a:gridCol>
                <a:gridCol w="783167">
                  <a:extLst>
                    <a:ext uri="{9D8B030D-6E8A-4147-A177-3AD203B41FA5}"/>
                  </a:extLst>
                </a:gridCol>
                <a:gridCol w="975783">
                  <a:extLst>
                    <a:ext uri="{9D8B030D-6E8A-4147-A177-3AD203B41FA5}"/>
                  </a:extLst>
                </a:gridCol>
                <a:gridCol w="781051">
                  <a:extLst>
                    <a:ext uri="{9D8B030D-6E8A-4147-A177-3AD203B41FA5}"/>
                  </a:extLst>
                </a:gridCol>
                <a:gridCol w="683683">
                  <a:extLst>
                    <a:ext uri="{9D8B030D-6E8A-4147-A177-3AD203B41FA5}"/>
                  </a:extLst>
                </a:gridCol>
                <a:gridCol w="977900">
                  <a:extLst>
                    <a:ext uri="{9D8B030D-6E8A-4147-A177-3AD203B41FA5}"/>
                  </a:extLst>
                </a:gridCol>
                <a:gridCol w="880533">
                  <a:extLst>
                    <a:ext uri="{9D8B030D-6E8A-4147-A177-3AD203B41FA5}"/>
                  </a:extLst>
                </a:gridCol>
                <a:gridCol w="975784">
                  <a:extLst>
                    <a:ext uri="{9D8B030D-6E8A-4147-A177-3AD203B41FA5}"/>
                  </a:extLst>
                </a:gridCol>
                <a:gridCol w="1172633">
                  <a:extLst>
                    <a:ext uri="{9D8B030D-6E8A-4147-A177-3AD203B41FA5}"/>
                  </a:extLst>
                </a:gridCol>
                <a:gridCol w="1075267">
                  <a:extLst>
                    <a:ext uri="{9D8B030D-6E8A-4147-A177-3AD203B41FA5}"/>
                  </a:extLst>
                </a:gridCol>
              </a:tblGrid>
              <a:tr h="822969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40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3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7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752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медперсонал 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4455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из них: в организациях, расположенных в сельской местности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2296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на основной работе в организациях подчинения:</a:t>
                      </a: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752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субъектов Российской Федерации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9215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организаторы сестринского дела </a:t>
                      </a: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стр. 143)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401D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Заполняется вся строка</a:t>
                      </a:r>
                    </a:p>
                  </a:txBody>
                  <a:tcPr marL="121920" marR="121920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0826" name="Rectangle 694"/>
          <p:cNvSpPr>
            <a:spLocks noChangeArrowheads="1"/>
          </p:cNvSpPr>
          <p:nvPr/>
        </p:nvSpPr>
        <p:spPr bwMode="auto">
          <a:xfrm>
            <a:off x="3601619" y="2851861"/>
            <a:ext cx="7797800" cy="479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i="0" dirty="0">
                <a:latin typeface="Times New Roman" pitchFamily="18" charset="0"/>
              </a:rPr>
              <a:t>Сумма строк 145 и 146 равна строке 143</a:t>
            </a:r>
          </a:p>
        </p:txBody>
      </p:sp>
      <p:sp>
        <p:nvSpPr>
          <p:cNvPr id="30827" name="Rectangle 719"/>
          <p:cNvSpPr>
            <a:spLocks noChangeArrowheads="1"/>
          </p:cNvSpPr>
          <p:nvPr/>
        </p:nvSpPr>
        <p:spPr bwMode="auto">
          <a:xfrm>
            <a:off x="3601620" y="4333876"/>
            <a:ext cx="7797799" cy="1050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600" i="0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i="0" dirty="0" smtClean="0">
                <a:latin typeface="Times New Roman" pitchFamily="18" charset="0"/>
              </a:rPr>
              <a:t>Показываются </a:t>
            </a:r>
            <a:r>
              <a:rPr lang="ru-RU" altLang="ru-RU" sz="1600" i="0" dirty="0">
                <a:latin typeface="Times New Roman" pitchFamily="18" charset="0"/>
              </a:rPr>
              <a:t>специалисты с высшим или средним медицинским образованием, имеющие данную специальность, независимо от должности, которую они занимают в среднем медперсонале</a:t>
            </a:r>
          </a:p>
        </p:txBody>
      </p:sp>
      <p:sp>
        <p:nvSpPr>
          <p:cNvPr id="30828" name="Line 720"/>
          <p:cNvSpPr>
            <a:spLocks noChangeShapeType="1"/>
          </p:cNvSpPr>
          <p:nvPr/>
        </p:nvSpPr>
        <p:spPr bwMode="auto">
          <a:xfrm flipV="1">
            <a:off x="3350685" y="5249864"/>
            <a:ext cx="747183" cy="877887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0321158" y="26223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7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719" name="Group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607133"/>
              </p:ext>
            </p:extLst>
          </p:nvPr>
        </p:nvGraphicFramePr>
        <p:xfrm>
          <a:off x="378885" y="777875"/>
          <a:ext cx="11332635" cy="5799140"/>
        </p:xfrm>
        <a:graphic>
          <a:graphicData uri="http://schemas.openxmlformats.org/drawingml/2006/table">
            <a:tbl>
              <a:tblPr/>
              <a:tblGrid>
                <a:gridCol w="2129367">
                  <a:extLst>
                    <a:ext uri="{9D8B030D-6E8A-4147-A177-3AD203B41FA5}"/>
                  </a:extLst>
                </a:gridCol>
                <a:gridCol w="637116">
                  <a:extLst>
                    <a:ext uri="{9D8B030D-6E8A-4147-A177-3AD203B41FA5}"/>
                  </a:extLst>
                </a:gridCol>
                <a:gridCol w="1011767">
                  <a:extLst>
                    <a:ext uri="{9D8B030D-6E8A-4147-A177-3AD203B41FA5}"/>
                  </a:extLst>
                </a:gridCol>
                <a:gridCol w="969433">
                  <a:extLst>
                    <a:ext uri="{9D8B030D-6E8A-4147-A177-3AD203B41FA5}"/>
                  </a:extLst>
                </a:gridCol>
                <a:gridCol w="774700">
                  <a:extLst>
                    <a:ext uri="{9D8B030D-6E8A-4147-A177-3AD203B41FA5}"/>
                  </a:extLst>
                </a:gridCol>
                <a:gridCol w="869951">
                  <a:extLst>
                    <a:ext uri="{9D8B030D-6E8A-4147-A177-3AD203B41FA5}"/>
                  </a:extLst>
                </a:gridCol>
                <a:gridCol w="774700">
                  <a:extLst>
                    <a:ext uri="{9D8B030D-6E8A-4147-A177-3AD203B41FA5}"/>
                  </a:extLst>
                </a:gridCol>
                <a:gridCol w="872067">
                  <a:extLst>
                    <a:ext uri="{9D8B030D-6E8A-4147-A177-3AD203B41FA5}"/>
                  </a:extLst>
                </a:gridCol>
                <a:gridCol w="1164167">
                  <a:extLst>
                    <a:ext uri="{9D8B030D-6E8A-4147-A177-3AD203B41FA5}"/>
                  </a:extLst>
                </a:gridCol>
                <a:gridCol w="1062567">
                  <a:extLst>
                    <a:ext uri="{9D8B030D-6E8A-4147-A177-3AD203B41FA5}"/>
                  </a:extLst>
                </a:gridCol>
                <a:gridCol w="1066800">
                  <a:extLst>
                    <a:ext uri="{9D8B030D-6E8A-4147-A177-3AD203B41FA5}"/>
                  </a:extLst>
                </a:gridCol>
              </a:tblGrid>
              <a:tr h="1082675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 на занятых должностях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687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2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36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858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среднего медперсонала </a:t>
                      </a: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143):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36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акушерки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921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гигиенисты стоматологические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36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заведующие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8897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заведующие фельдшерско-акушерским пунктом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36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527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помощники  врачей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866" name="Rectangle 719"/>
          <p:cNvSpPr>
            <a:spLocks noChangeArrowheads="1"/>
          </p:cNvSpPr>
          <p:nvPr/>
        </p:nvSpPr>
        <p:spPr bwMode="auto">
          <a:xfrm>
            <a:off x="3313642" y="3878317"/>
            <a:ext cx="8252884" cy="10192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i="0" u="sng" dirty="0">
                <a:solidFill>
                  <a:srgbClr val="FF0000"/>
                </a:solidFill>
                <a:latin typeface="Times New Roman" pitchFamily="18" charset="0"/>
              </a:rPr>
              <a:t>в строке 150</a:t>
            </a:r>
            <a:r>
              <a:rPr lang="ru-RU" altLang="ru-RU" sz="1400" i="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1400" i="0" dirty="0">
                <a:latin typeface="Times New Roman" pitchFamily="18" charset="0"/>
              </a:rPr>
              <a:t>указывать следующие должности: заведующий молочной кухней; заведующий здравпунктом–фельдшер (медицинская сестра);заведующий ФАП– фельдшер (акушер, медицинская сестра); заведующий кабинетом </a:t>
            </a:r>
            <a:r>
              <a:rPr lang="ru-RU" altLang="ru-RU" sz="1400" i="0" dirty="0" err="1">
                <a:latin typeface="Times New Roman" pitchFamily="18" charset="0"/>
              </a:rPr>
              <a:t>медпрофилактики</a:t>
            </a:r>
            <a:r>
              <a:rPr lang="ru-RU" altLang="ru-RU" sz="1400" i="0" dirty="0">
                <a:latin typeface="Times New Roman" pitchFamily="18" charset="0"/>
              </a:rPr>
              <a:t>– фельдшер (медицинская сестра); заведующий отделом, отделением, лабораторией, кабинетом зубопротезирования</a:t>
            </a:r>
          </a:p>
        </p:txBody>
      </p:sp>
      <p:sp>
        <p:nvSpPr>
          <p:cNvPr id="31867" name="Rectangle 804"/>
          <p:cNvSpPr>
            <a:spLocks noChangeArrowheads="1"/>
          </p:cNvSpPr>
          <p:nvPr/>
        </p:nvSpPr>
        <p:spPr bwMode="auto">
          <a:xfrm>
            <a:off x="3313642" y="5317248"/>
            <a:ext cx="8365067" cy="11147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i="0" u="sng" dirty="0">
                <a:solidFill>
                  <a:srgbClr val="FF0000"/>
                </a:solidFill>
                <a:latin typeface="Times New Roman" pitchFamily="18" charset="0"/>
              </a:rPr>
              <a:t>в строке 202</a:t>
            </a:r>
            <a:r>
              <a:rPr lang="ru-RU" altLang="ru-RU" sz="1400" i="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1400" i="0" dirty="0">
                <a:latin typeface="Times New Roman" pitchFamily="18" charset="0"/>
              </a:rPr>
              <a:t>указывать должности помощников: </a:t>
            </a:r>
            <a:r>
              <a:rPr lang="ru-RU" altLang="ru-RU" sz="1400" i="0" dirty="0" smtClean="0">
                <a:latin typeface="Times New Roman" pitchFamily="18" charset="0"/>
              </a:rPr>
              <a:t>врача-эпидемиолога</a:t>
            </a:r>
            <a:r>
              <a:rPr lang="ru-RU" altLang="ru-RU" sz="1400" i="0" dirty="0">
                <a:latin typeface="Times New Roman" pitchFamily="18" charset="0"/>
              </a:rPr>
              <a:t>, врача-паразитолога, врача </a:t>
            </a:r>
            <a:r>
              <a:rPr lang="ru-RU" altLang="ru-RU" sz="1400" i="0" dirty="0" smtClean="0">
                <a:latin typeface="Times New Roman" pitchFamily="18" charset="0"/>
              </a:rPr>
              <a:t>по гигиене </a:t>
            </a:r>
            <a:r>
              <a:rPr lang="ru-RU" altLang="ru-RU" sz="1400" i="0" dirty="0">
                <a:latin typeface="Times New Roman" pitchFamily="18" charset="0"/>
              </a:rPr>
              <a:t>детей </a:t>
            </a:r>
            <a:r>
              <a:rPr lang="ru-RU" altLang="ru-RU" sz="1400" i="0" dirty="0" err="1" smtClean="0">
                <a:latin typeface="Times New Roman" pitchFamily="18" charset="0"/>
              </a:rPr>
              <a:t>иподростков</a:t>
            </a:r>
            <a:r>
              <a:rPr lang="ru-RU" altLang="ru-RU" sz="1400" i="0" dirty="0">
                <a:latin typeface="Times New Roman" pitchFamily="18" charset="0"/>
              </a:rPr>
              <a:t>, врача по гигиене питания, врача по гигиене </a:t>
            </a:r>
            <a:r>
              <a:rPr lang="ru-RU" altLang="ru-RU" sz="1400" i="0" dirty="0" smtClean="0">
                <a:latin typeface="Times New Roman" pitchFamily="18" charset="0"/>
              </a:rPr>
              <a:t>труда, врача </a:t>
            </a:r>
            <a:r>
              <a:rPr lang="ru-RU" altLang="ru-RU" sz="1400" i="0" dirty="0">
                <a:latin typeface="Times New Roman" pitchFamily="18" charset="0"/>
              </a:rPr>
              <a:t>по гигиеническому воспитанию, врача по </a:t>
            </a:r>
            <a:r>
              <a:rPr lang="ru-RU" altLang="ru-RU" sz="1400" i="0" dirty="0" err="1" smtClean="0">
                <a:latin typeface="Times New Roman" pitchFamily="18" charset="0"/>
              </a:rPr>
              <a:t>коммунальнойгигиене</a:t>
            </a:r>
            <a:r>
              <a:rPr lang="ru-RU" altLang="ru-RU" sz="1400" i="0" dirty="0">
                <a:latin typeface="Times New Roman" pitchFamily="18" charset="0"/>
              </a:rPr>
              <a:t>, врача по общей гигиене, врача по радиационной гигиене, помощник энтомолога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321159" y="157208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47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992" y="609600"/>
            <a:ext cx="8558010" cy="43419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1100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056546"/>
              </p:ext>
            </p:extLst>
          </p:nvPr>
        </p:nvGraphicFramePr>
        <p:xfrm>
          <a:off x="768544" y="1176160"/>
          <a:ext cx="10463842" cy="4747321"/>
        </p:xfrm>
        <a:graphic>
          <a:graphicData uri="http://schemas.openxmlformats.org/drawingml/2006/table">
            <a:tbl>
              <a:tblPr/>
              <a:tblGrid>
                <a:gridCol w="1863306"/>
                <a:gridCol w="569344"/>
                <a:gridCol w="741871"/>
                <a:gridCol w="690113"/>
                <a:gridCol w="655608"/>
                <a:gridCol w="733245"/>
                <a:gridCol w="721762"/>
                <a:gridCol w="555645"/>
                <a:gridCol w="896450"/>
                <a:gridCol w="517585"/>
                <a:gridCol w="612475"/>
                <a:gridCol w="862642"/>
                <a:gridCol w="1043796"/>
              </a:tblGrid>
              <a:tr h="144749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должности (специальности)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должностей в целом по организации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 в подразделениях, оказывающих медицинскую помощь: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физических лиц основных работников на занятых должностях 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 в подразделениях, оказывающих медицинскую помощь: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свидетельство об аккредитации (из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гр.9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 в декретном 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долгосроч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-ном отпуске (из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гр.9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штатных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занятых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амбулаторных условиях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стационарных условиях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амбулаторных условиях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стацио-нарных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услови-ях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штатных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занятых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штатных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занятых</a:t>
                      </a: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61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8483" marR="784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741">
                <a:tc>
                  <a:txBody>
                    <a:bodyPr/>
                    <a:lstStyle/>
                    <a:p>
                      <a:pPr algn="l" rtl="0" fontAlgn="t"/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персонал</a:t>
                      </a:r>
                    </a:p>
                  </a:txBody>
                  <a:tcPr marL="9317" marR="9317" marT="9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23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  социальные работники</a:t>
                      </a:r>
                    </a:p>
                  </a:txBody>
                  <a:tcPr marL="9317" marR="9317" marT="9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1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водители скорой медицинской помощи</a:t>
                      </a:r>
                    </a:p>
                  </a:txBody>
                  <a:tcPr marL="9317" marR="9317" marT="9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42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-специалисты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317" marR="9317" marT="9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39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5323" y="4044943"/>
            <a:ext cx="6133077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 предоставить пояснительную записку с указанием должностей и физических лиц по строке 220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417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47451" y="609600"/>
            <a:ext cx="8326551" cy="7675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внутритабличного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134600" y="5283033"/>
            <a:ext cx="1807917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Объект 9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1244906"/>
            <a:ext cx="9521285" cy="494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6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740934"/>
              </p:ext>
            </p:extLst>
          </p:nvPr>
        </p:nvGraphicFramePr>
        <p:xfrm>
          <a:off x="306917" y="288926"/>
          <a:ext cx="11597217" cy="5459413"/>
        </p:xfrm>
        <a:graphic>
          <a:graphicData uri="http://schemas.openxmlformats.org/drawingml/2006/table">
            <a:tbl>
              <a:tblPr/>
              <a:tblGrid>
                <a:gridCol w="2207683">
                  <a:extLst>
                    <a:ext uri="{9D8B030D-6E8A-4147-A177-3AD203B41FA5}"/>
                  </a:extLst>
                </a:gridCol>
                <a:gridCol w="717551">
                  <a:extLst>
                    <a:ext uri="{9D8B030D-6E8A-4147-A177-3AD203B41FA5}"/>
                  </a:extLst>
                </a:gridCol>
                <a:gridCol w="723900">
                  <a:extLst>
                    <a:ext uri="{9D8B030D-6E8A-4147-A177-3AD203B41FA5}"/>
                  </a:extLst>
                </a:gridCol>
                <a:gridCol w="846667">
                  <a:extLst>
                    <a:ext uri="{9D8B030D-6E8A-4147-A177-3AD203B41FA5}"/>
                  </a:extLst>
                </a:gridCol>
                <a:gridCol w="910167">
                  <a:extLst>
                    <a:ext uri="{9D8B030D-6E8A-4147-A177-3AD203B41FA5}"/>
                  </a:extLst>
                </a:gridCol>
                <a:gridCol w="827616">
                  <a:extLst>
                    <a:ext uri="{9D8B030D-6E8A-4147-A177-3AD203B41FA5}"/>
                  </a:extLst>
                </a:gridCol>
                <a:gridCol w="891117">
                  <a:extLst>
                    <a:ext uri="{9D8B030D-6E8A-4147-A177-3AD203B41FA5}"/>
                  </a:extLst>
                </a:gridCol>
                <a:gridCol w="804333">
                  <a:extLst>
                    <a:ext uri="{9D8B030D-6E8A-4147-A177-3AD203B41FA5}"/>
                  </a:extLst>
                </a:gridCol>
                <a:gridCol w="975783">
                  <a:extLst>
                    <a:ext uri="{9D8B030D-6E8A-4147-A177-3AD203B41FA5}"/>
                  </a:extLst>
                </a:gridCol>
                <a:gridCol w="1333500">
                  <a:extLst>
                    <a:ext uri="{9D8B030D-6E8A-4147-A177-3AD203B41FA5}"/>
                  </a:extLst>
                </a:gridCol>
                <a:gridCol w="1358900">
                  <a:extLst>
                    <a:ext uri="{9D8B030D-6E8A-4147-A177-3AD203B41FA5}"/>
                  </a:extLst>
                </a:gridCol>
              </a:tblGrid>
              <a:tr h="944558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физичес-ких лиц основных работ-ников на занятых должно-стях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57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амбула-торных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стацио-нарных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84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79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37160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Кроме того, 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без медицинского образования занимающих должности среднего персонала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752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из них: медицинских регистраторов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2228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медицинских регистраторов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72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инструкторов по лечебной физкультуре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128" name="Rectangle 885"/>
          <p:cNvSpPr>
            <a:spLocks noChangeArrowheads="1"/>
          </p:cNvSpPr>
          <p:nvPr/>
        </p:nvSpPr>
        <p:spPr bwMode="auto">
          <a:xfrm>
            <a:off x="3412065" y="2913009"/>
            <a:ext cx="8299451" cy="23106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endParaRPr lang="ru-RU" altLang="ru-RU" sz="1800" i="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1800" i="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800" i="0" dirty="0">
                <a:latin typeface="Times New Roman" pitchFamily="18" charset="0"/>
                <a:cs typeface="Times New Roman" pitchFamily="18" charset="0"/>
              </a:rPr>
              <a:t>9,10,11 графах показывают 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физические лица</a:t>
            </a:r>
            <a:r>
              <a:rPr lang="ru-RU" altLang="ru-RU" sz="1800" i="0" dirty="0">
                <a:latin typeface="Times New Roman" pitchFamily="18" charset="0"/>
                <a:cs typeface="Times New Roman" pitchFamily="18" charset="0"/>
              </a:rPr>
              <a:t> без медицинского образования и занимающие должности </a:t>
            </a:r>
            <a:r>
              <a:rPr lang="ru-RU" altLang="ru-RU" sz="1800" i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медицинских регистраторов, медицинских дезинфекторов, инструкторов по лечебной физкультуре</a:t>
            </a:r>
            <a:r>
              <a:rPr lang="ru-RU" altLang="ru-RU" sz="1800" i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800" i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Должности</a:t>
            </a:r>
            <a:r>
              <a:rPr lang="ru-RU" altLang="ru-RU" sz="1800" i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i="0" dirty="0">
                <a:latin typeface="Times New Roman" pitchFamily="18" charset="0"/>
                <a:cs typeface="Times New Roman" pitchFamily="18" charset="0"/>
              </a:rPr>
              <a:t>занимаемые ими показываются в графах 3-8 соответствующих строк 196, 194, 157.</a:t>
            </a:r>
          </a:p>
        </p:txBody>
      </p:sp>
      <p:sp>
        <p:nvSpPr>
          <p:cNvPr id="44129" name="Text Box 868"/>
          <p:cNvSpPr txBox="1">
            <a:spLocks noChangeArrowheads="1"/>
          </p:cNvSpPr>
          <p:nvPr/>
        </p:nvSpPr>
        <p:spPr bwMode="auto">
          <a:xfrm>
            <a:off x="9929284" y="195264"/>
            <a:ext cx="1510222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>
                <a:solidFill>
                  <a:srgbClr val="FF0000"/>
                </a:solidFill>
                <a:latin typeface="Times New Roman" pitchFamily="18" charset="0"/>
              </a:rPr>
              <a:t>Внимание!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321159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68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969" name="Group 137"/>
          <p:cNvGraphicFramePr>
            <a:graphicFrameLocks noGrp="1"/>
          </p:cNvGraphicFramePr>
          <p:nvPr/>
        </p:nvGraphicFramePr>
        <p:xfrm>
          <a:off x="311152" y="250826"/>
          <a:ext cx="11626849" cy="6245228"/>
        </p:xfrm>
        <a:graphic>
          <a:graphicData uri="http://schemas.openxmlformats.org/drawingml/2006/table">
            <a:tbl>
              <a:tblPr/>
              <a:tblGrid>
                <a:gridCol w="3807883">
                  <a:extLst>
                    <a:ext uri="{9D8B030D-6E8A-4147-A177-3AD203B41FA5}"/>
                  </a:extLst>
                </a:gridCol>
                <a:gridCol w="702733">
                  <a:extLst>
                    <a:ext uri="{9D8B030D-6E8A-4147-A177-3AD203B41FA5}"/>
                  </a:extLst>
                </a:gridCol>
                <a:gridCol w="1866900">
                  <a:extLst>
                    <a:ext uri="{9D8B030D-6E8A-4147-A177-3AD203B41FA5}"/>
                  </a:extLst>
                </a:gridCol>
                <a:gridCol w="1051984">
                  <a:extLst>
                    <a:ext uri="{9D8B030D-6E8A-4147-A177-3AD203B41FA5}"/>
                  </a:extLst>
                </a:gridCol>
                <a:gridCol w="1041400">
                  <a:extLst>
                    <a:ext uri="{9D8B030D-6E8A-4147-A177-3AD203B41FA5}"/>
                  </a:extLst>
                </a:gridCol>
                <a:gridCol w="1043516">
                  <a:extLst>
                    <a:ext uri="{9D8B030D-6E8A-4147-A177-3AD203B41FA5}"/>
                  </a:extLst>
                </a:gridCol>
                <a:gridCol w="1071033">
                  <a:extLst>
                    <a:ext uri="{9D8B030D-6E8A-4147-A177-3AD203B41FA5}"/>
                  </a:extLst>
                </a:gridCol>
                <a:gridCol w="1041400">
                  <a:extLst>
                    <a:ext uri="{9D8B030D-6E8A-4147-A177-3AD203B41FA5}"/>
                  </a:extLst>
                </a:gridCol>
              </a:tblGrid>
              <a:tr h="609599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них, в подразделениях, оказывающих медицинскую помощь: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572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амбулаторных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стационарных условиях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793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7463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0479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- всего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752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Специалисты с высшим немедицинским образованием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49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Провизоры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49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медперсонал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49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Фармацевты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84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Младший медперсонал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49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Прочий персонал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49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должностей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2296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Кроме того, число физических лиц специалистов с высшим немедицинским образованием, занимающих должности врачей, всего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05843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Кроме того, число физических лиц без медицинского образования занимающих должности среднего медицинского персонала, всего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5183" name="Rectangle 1108"/>
          <p:cNvSpPr>
            <a:spLocks noChangeArrowheads="1"/>
          </p:cNvSpPr>
          <p:nvPr/>
        </p:nvSpPr>
        <p:spPr bwMode="auto">
          <a:xfrm>
            <a:off x="5016501" y="3228975"/>
            <a:ext cx="7033684" cy="13541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latin typeface="Times New Roman" pitchFamily="18" charset="0"/>
              </a:rPr>
              <a:t>Всего физических лиц в медицинских организациях равно сумме строк 224+225+229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5058834" y="4803776"/>
            <a:ext cx="6949017" cy="1471613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18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Строки 225 и 229 включают в себя </a:t>
            </a:r>
            <a:r>
              <a:rPr lang="ru-RU" sz="1800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ФИЗИЧЕСКИЕ ЛИЦА </a:t>
            </a:r>
            <a:r>
              <a:rPr lang="ru-RU" sz="18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с ВНО и лиц без медицинского образования,  занимающие должности врачей и среднего медицинского персонала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306816" y="558084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213786" y="628650"/>
            <a:ext cx="11176000" cy="990600"/>
          </a:xfrm>
        </p:spPr>
        <p:txBody>
          <a:bodyPr/>
          <a:lstStyle/>
          <a:p>
            <a:pPr algn="ctr">
              <a:defRPr/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т.1100 с данными </a:t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регистра медицинских работников (ФРМР)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180297"/>
              </p:ext>
            </p:extLst>
          </p:nvPr>
        </p:nvGraphicFramePr>
        <p:xfrm>
          <a:off x="213784" y="2641600"/>
          <a:ext cx="11808883" cy="21415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0279">
                  <a:extLst>
                    <a:ext uri="{9D8B030D-6E8A-4147-A177-3AD203B41FA5}"/>
                  </a:extLst>
                </a:gridCol>
                <a:gridCol w="929641">
                  <a:extLst>
                    <a:ext uri="{9D8B030D-6E8A-4147-A177-3AD203B41FA5}"/>
                  </a:extLst>
                </a:gridCol>
                <a:gridCol w="1006073">
                  <a:extLst>
                    <a:ext uri="{9D8B030D-6E8A-4147-A177-3AD203B41FA5}"/>
                  </a:extLst>
                </a:gridCol>
                <a:gridCol w="1254633">
                  <a:extLst>
                    <a:ext uri="{9D8B030D-6E8A-4147-A177-3AD203B41FA5}"/>
                  </a:extLst>
                </a:gridCol>
                <a:gridCol w="1112600">
                  <a:extLst>
                    <a:ext uri="{9D8B030D-6E8A-4147-A177-3AD203B41FA5}"/>
                  </a:extLst>
                </a:gridCol>
                <a:gridCol w="1230963">
                  <a:extLst>
                    <a:ext uri="{9D8B030D-6E8A-4147-A177-3AD203B41FA5}"/>
                  </a:extLst>
                </a:gridCol>
                <a:gridCol w="1586047">
                  <a:extLst>
                    <a:ext uri="{9D8B030D-6E8A-4147-A177-3AD203B41FA5}"/>
                  </a:extLst>
                </a:gridCol>
                <a:gridCol w="1716244">
                  <a:extLst>
                    <a:ext uri="{9D8B030D-6E8A-4147-A177-3AD203B41FA5}"/>
                  </a:extLst>
                </a:gridCol>
                <a:gridCol w="1136272">
                  <a:extLst>
                    <a:ext uri="{9D8B030D-6E8A-4147-A177-3AD203B41FA5}"/>
                  </a:extLst>
                </a:gridCol>
                <a:gridCol w="1026131">
                  <a:extLst>
                    <a:ext uri="{9D8B030D-6E8A-4147-A177-3AD203B41FA5}"/>
                  </a:extLst>
                </a:gridCol>
              </a:tblGrid>
              <a:tr h="3826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Российской Федерации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медицинской организации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сотрудников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86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и руководители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руководители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мед.персонал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Младший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мед.персонал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Провизоры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Фармацевты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extLst>
                  <a:ext uri="{0D108BD9-81ED-4DB2-BD59-A6C34878D82A}"/>
                </a:extLst>
              </a:tr>
              <a:tr h="1172108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9" marR="12699" marT="9523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6120" name="Прямоугольник 3"/>
          <p:cNvSpPr>
            <a:spLocks noChangeArrowheads="1"/>
          </p:cNvSpPr>
          <p:nvPr/>
        </p:nvSpPr>
        <p:spPr bwMode="auto">
          <a:xfrm>
            <a:off x="213785" y="1943101"/>
            <a:ext cx="1157604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ctr" hangingPunct="1"/>
            <a:r>
              <a:rPr lang="ru-RU" altLang="ru-RU" sz="1800" b="0" i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эксплуатации ФРМР на 31.12.2018 г. по сведениям о трудоустройстве по перечню организаций, заведенных в регистре</a:t>
            </a:r>
            <a:endParaRPr lang="ru-RU" altLang="ru-RU" sz="1800" i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13785" y="4895851"/>
            <a:ext cx="4023783" cy="1431377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18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физических лиц, всего в отчете ФРМР на 31.12.2018 г. должно соответствовать сумме строк (1+143+217+139+213) по графе 9 т.1100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332817" y="4895851"/>
            <a:ext cx="7457016" cy="1431377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18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физических лиц врачей, СМП, МПП, провизоров, фармацевтов в отчете ФРМР должно соответствовать стр. 1,143, 217, 139, 213 гр.9 т.1100</a:t>
            </a: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4770967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Прямая со стрелкой 14"/>
          <p:cNvCxnSpPr/>
          <p:nvPr/>
        </p:nvCxnSpPr>
        <p:spPr bwMode="auto">
          <a:xfrm>
            <a:off x="11531600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Прямая со стрелкой 15"/>
          <p:cNvCxnSpPr/>
          <p:nvPr/>
        </p:nvCxnSpPr>
        <p:spPr bwMode="auto">
          <a:xfrm>
            <a:off x="10420351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Прямая со стрелкой 16"/>
          <p:cNvCxnSpPr/>
          <p:nvPr/>
        </p:nvCxnSpPr>
        <p:spPr bwMode="auto">
          <a:xfrm>
            <a:off x="8989484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Прямая со стрелкой 17"/>
          <p:cNvCxnSpPr/>
          <p:nvPr/>
        </p:nvCxnSpPr>
        <p:spPr bwMode="auto">
          <a:xfrm>
            <a:off x="7346951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Прямая со стрелкой 18"/>
          <p:cNvCxnSpPr/>
          <p:nvPr/>
        </p:nvCxnSpPr>
        <p:spPr bwMode="auto">
          <a:xfrm>
            <a:off x="3560233" y="4367214"/>
            <a:ext cx="0" cy="6175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3" name="Группа 12"/>
          <p:cNvGrpSpPr/>
          <p:nvPr/>
        </p:nvGrpSpPr>
        <p:grpSpPr>
          <a:xfrm>
            <a:off x="10321158" y="5546608"/>
            <a:ext cx="1743369" cy="1277153"/>
            <a:chOff x="999829" y="3274142"/>
            <a:chExt cx="3562339" cy="330524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6972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78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24749"/>
              </p:ext>
            </p:extLst>
          </p:nvPr>
        </p:nvGraphicFramePr>
        <p:xfrm>
          <a:off x="535517" y="1211263"/>
          <a:ext cx="11150600" cy="2939244"/>
        </p:xfrm>
        <a:graphic>
          <a:graphicData uri="http://schemas.openxmlformats.org/drawingml/2006/table">
            <a:tbl>
              <a:tblPr/>
              <a:tblGrid>
                <a:gridCol w="5791200">
                  <a:extLst>
                    <a:ext uri="{9D8B030D-6E8A-4147-A177-3AD203B41FA5}"/>
                  </a:extLst>
                </a:gridCol>
                <a:gridCol w="751416">
                  <a:extLst>
                    <a:ext uri="{9D8B030D-6E8A-4147-A177-3AD203B41FA5}"/>
                  </a:extLst>
                </a:gridCol>
                <a:gridCol w="1536700">
                  <a:extLst>
                    <a:ext uri="{9D8B030D-6E8A-4147-A177-3AD203B41FA5}"/>
                  </a:extLst>
                </a:gridCol>
                <a:gridCol w="1536700">
                  <a:extLst>
                    <a:ext uri="{9D8B030D-6E8A-4147-A177-3AD203B41FA5}"/>
                  </a:extLst>
                </a:gridCol>
                <a:gridCol w="1534584">
                  <a:extLst>
                    <a:ext uri="{9D8B030D-6E8A-4147-A177-3AD203B41FA5}"/>
                  </a:extLst>
                </a:gridCol>
              </a:tblGrid>
              <a:tr h="501484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Должности и физические лица отделений (кабинетов) профилактики (из таблицы 1100)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Должностей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1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041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2291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врачей (из стр.1)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Заведующий отделением (кабинетом) – врач по медицинской профилактике, врач-психотерапевт, врач-по медицинской профилактике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9513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среднего медицинского персонала (из стр.143)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медсестра, фельдшер (медицинская сестра, акушер) 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7136" name="Text Box 2"/>
          <p:cNvSpPr txBox="1">
            <a:spLocks noChangeArrowheads="1"/>
          </p:cNvSpPr>
          <p:nvPr/>
        </p:nvSpPr>
        <p:spPr bwMode="auto">
          <a:xfrm>
            <a:off x="533401" y="533401"/>
            <a:ext cx="9829799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accent1"/>
                </a:solidFill>
                <a:latin typeface="Times New Roman" pitchFamily="18" charset="0"/>
              </a:rPr>
              <a:t>Таблица 1101  </a:t>
            </a:r>
            <a:r>
              <a:rPr lang="ru-RU" altLang="ru-RU" sz="2000" i="0" dirty="0">
                <a:solidFill>
                  <a:srgbClr val="FF0000"/>
                </a:solidFill>
                <a:latin typeface="Times New Roman" pitchFamily="18" charset="0"/>
              </a:rPr>
              <a:t>ВНИМАНИЕ! Таблица изменена!</a:t>
            </a:r>
            <a:endParaRPr lang="ru-RU" altLang="ru-RU" sz="2000" b="0" i="0" dirty="0">
              <a:latin typeface="Times New Roman" pitchFamily="18" charset="0"/>
            </a:endParaRPr>
          </a:p>
        </p:txBody>
      </p:sp>
      <p:sp>
        <p:nvSpPr>
          <p:cNvPr id="47137" name="Rectangle 194"/>
          <p:cNvSpPr>
            <a:spLocks noChangeArrowheads="1"/>
          </p:cNvSpPr>
          <p:nvPr/>
        </p:nvSpPr>
        <p:spPr bwMode="auto">
          <a:xfrm>
            <a:off x="533401" y="4052888"/>
            <a:ext cx="11129433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*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</a:rPr>
              <a:t>Приказ Минздрава России от 30.09.2015 №683н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сведения в данной таблице не должны превышать данные в таблице 1100 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наличие штатных, занятых должностей и физических лиц в кабинете медицинской профилактики указывается в том случае, когда организован кабинет, то есть: имеются выделенные для него помещения, аппаратура и оборудование, осуществляется учет в установленном порядке, утверждено положение о кабинете (отделении)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600" i="0" dirty="0">
              <a:latin typeface="Times New Roman" pitchFamily="18" charset="0"/>
            </a:endParaRPr>
          </a:p>
        </p:txBody>
      </p:sp>
      <p:sp>
        <p:nvSpPr>
          <p:cNvPr id="47138" name="Выноска 1 (с границей) 1"/>
          <p:cNvSpPr>
            <a:spLocks/>
          </p:cNvSpPr>
          <p:nvPr/>
        </p:nvSpPr>
        <p:spPr bwMode="auto">
          <a:xfrm>
            <a:off x="10363200" y="620110"/>
            <a:ext cx="1702676" cy="1337278"/>
          </a:xfrm>
          <a:prstGeom prst="accentCallout1">
            <a:avLst>
              <a:gd name="adj1" fmla="val 11130"/>
              <a:gd name="adj2" fmla="val -4759"/>
              <a:gd name="adj3" fmla="val 140548"/>
              <a:gd name="adj4" fmla="val -102151"/>
            </a:avLst>
          </a:prstGeom>
          <a:solidFill>
            <a:schemeClr val="accent2">
              <a:lumMod val="60000"/>
              <a:lumOff val="40000"/>
            </a:schemeClr>
          </a:solidFill>
          <a:ln w="15875" algn="ctr">
            <a:solidFill>
              <a:srgbClr val="6F9526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400" i="0" dirty="0">
                <a:latin typeface="Times New Roman" pitchFamily="18" charset="0"/>
                <a:cs typeface="Times New Roman" pitchFamily="18" charset="0"/>
              </a:rPr>
              <a:t>Добавлены графы «штатные должности», «физические лица»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0317509" y="5490761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308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64583" y="328614"/>
            <a:ext cx="1165414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accent1"/>
                </a:solidFill>
                <a:latin typeface="Times New Roman" pitchFamily="18" charset="0"/>
              </a:rPr>
              <a:t>Таблица 1102 </a:t>
            </a:r>
            <a:r>
              <a:rPr lang="ru-RU" altLang="ru-RU" sz="2000" i="0" dirty="0">
                <a:solidFill>
                  <a:srgbClr val="FF0000"/>
                </a:solidFill>
                <a:latin typeface="Times New Roman" pitchFamily="18" charset="0"/>
              </a:rPr>
              <a:t>ВНИМАНИЕ! Таблица изменена!</a:t>
            </a:r>
            <a:endParaRPr lang="ru-RU" altLang="ru-RU" sz="2000" b="0" i="0" dirty="0">
              <a:latin typeface="Times New Roman" pitchFamily="18" charset="0"/>
            </a:endParaRPr>
          </a:p>
        </p:txBody>
      </p:sp>
      <p:sp>
        <p:nvSpPr>
          <p:cNvPr id="48131" name="Rectangle 25"/>
          <p:cNvSpPr>
            <a:spLocks noChangeArrowheads="1"/>
          </p:cNvSpPr>
          <p:nvPr/>
        </p:nvSpPr>
        <p:spPr bwMode="auto">
          <a:xfrm>
            <a:off x="264584" y="3806826"/>
            <a:ext cx="11732683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Строка 151 (заведующие ФАП) таблицы 1100 меньше или равны строке 2+3+4 таблицы 1102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сведения в строке 1 по всем графам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</a:rPr>
              <a:t>не должны превышать</a:t>
            </a:r>
            <a:r>
              <a:rPr lang="ru-RU" altLang="ru-RU" sz="1600" i="0" dirty="0">
                <a:latin typeface="Times New Roman" pitchFamily="18" charset="0"/>
              </a:rPr>
              <a:t> данные в таблице 1100 строки 143 (средний медперсонал всего) по графам 5, 6 и 10 (в поликлинике) соответственно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сведения в строке 2 по всем графам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</a:rPr>
              <a:t>не должны превышать</a:t>
            </a:r>
            <a:r>
              <a:rPr lang="ru-RU" altLang="ru-RU" sz="1600" i="0" dirty="0">
                <a:latin typeface="Times New Roman" pitchFamily="18" charset="0"/>
              </a:rPr>
              <a:t> данные в таблице 1100 строки 208 (фельдшеры) по графам 5, 6 и 10 соответственно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сведения в строке 3 по всем графам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</a:rPr>
              <a:t>не должны превышать</a:t>
            </a:r>
            <a:r>
              <a:rPr lang="ru-RU" altLang="ru-RU" sz="1600" i="0" dirty="0">
                <a:latin typeface="Times New Roman" pitchFamily="18" charset="0"/>
              </a:rPr>
              <a:t> данные в таблице 1100 строки 148 (акушерки) по графам 5, 6 и 10 соответственно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</a:rPr>
              <a:t>сведения в строке 4 (медицинские сестры) по всем графам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</a:rPr>
              <a:t>не должны превышать</a:t>
            </a:r>
            <a:r>
              <a:rPr lang="ru-RU" altLang="ru-RU" sz="1600" i="0" dirty="0">
                <a:latin typeface="Times New Roman" pitchFamily="18" charset="0"/>
              </a:rPr>
              <a:t> данные в таблице 1100 строки 167 по графам 5, 6 и 10 соответственно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600" i="0" dirty="0"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600" i="0" dirty="0"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600" i="0" dirty="0">
              <a:latin typeface="Times New Roman" pitchFamily="18" charset="0"/>
            </a:endParaRPr>
          </a:p>
        </p:txBody>
      </p:sp>
      <p:graphicFrame>
        <p:nvGraphicFramePr>
          <p:cNvPr id="254007" name="Group 55"/>
          <p:cNvGraphicFramePr>
            <a:graphicFrameLocks noGrp="1"/>
          </p:cNvGraphicFramePr>
          <p:nvPr/>
        </p:nvGraphicFramePr>
        <p:xfrm>
          <a:off x="376767" y="776289"/>
          <a:ext cx="11455400" cy="2943249"/>
        </p:xfrm>
        <a:graphic>
          <a:graphicData uri="http://schemas.openxmlformats.org/drawingml/2006/table">
            <a:tbl>
              <a:tblPr/>
              <a:tblGrid>
                <a:gridCol w="6083300">
                  <a:extLst>
                    <a:ext uri="{9D8B030D-6E8A-4147-A177-3AD203B41FA5}"/>
                  </a:extLst>
                </a:gridCol>
                <a:gridCol w="971551">
                  <a:extLst>
                    <a:ext uri="{9D8B030D-6E8A-4147-A177-3AD203B41FA5}"/>
                  </a:extLst>
                </a:gridCol>
                <a:gridCol w="1399116">
                  <a:extLst>
                    <a:ext uri="{9D8B030D-6E8A-4147-A177-3AD203B41FA5}"/>
                  </a:extLst>
                </a:gridCol>
                <a:gridCol w="1399117">
                  <a:extLst>
                    <a:ext uri="{9D8B030D-6E8A-4147-A177-3AD203B41FA5}"/>
                  </a:extLst>
                </a:gridCol>
                <a:gridCol w="1602316">
                  <a:extLst>
                    <a:ext uri="{9D8B030D-6E8A-4147-A177-3AD203B41FA5}"/>
                  </a:extLst>
                </a:gridCol>
              </a:tblGrid>
              <a:tr h="579083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медицинский персонал ФАПов, ФП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таблицы 1100)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Должностей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885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медицинский персонал ФАПов, ФП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044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фельдшеры (включая заведующих)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акушерки (включая заведующих)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сестры</a:t>
                      </a: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8180" name="Выноска 2 (с границей) 1"/>
          <p:cNvSpPr>
            <a:spLocks/>
          </p:cNvSpPr>
          <p:nvPr/>
        </p:nvSpPr>
        <p:spPr bwMode="auto">
          <a:xfrm>
            <a:off x="8080923" y="3168651"/>
            <a:ext cx="3185583" cy="601663"/>
          </a:xfrm>
          <a:prstGeom prst="accentCallout2">
            <a:avLst>
              <a:gd name="adj1" fmla="val 18995"/>
              <a:gd name="adj2" fmla="val -3190"/>
              <a:gd name="adj3" fmla="val 18995"/>
              <a:gd name="adj4" fmla="val -7440"/>
              <a:gd name="adj5" fmla="val 57519"/>
              <a:gd name="adj6" fmla="val -29833"/>
            </a:avLst>
          </a:prstGeom>
          <a:solidFill>
            <a:schemeClr val="accent2"/>
          </a:solidFill>
          <a:ln w="15875" algn="ctr">
            <a:solidFill>
              <a:srgbClr val="6F9526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i="0">
                <a:latin typeface="Times New Roman" pitchFamily="18" charset="0"/>
                <a:cs typeface="Times New Roman" pitchFamily="18" charset="0"/>
              </a:rPr>
              <a:t>Добавлена строка 4 «Медицинские сестры»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59651" y="2336801"/>
            <a:ext cx="4294716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 равна сумме строк с 2 по 4</a:t>
            </a:r>
          </a:p>
        </p:txBody>
      </p:sp>
    </p:spTree>
    <p:extLst>
      <p:ext uri="{BB962C8B-B14F-4D97-AF65-F5344CB8AC3E}">
        <p14:creationId xmlns:p14="http://schemas.microsoft.com/office/powerpoint/2010/main" val="11451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64584" y="328614"/>
            <a:ext cx="10174816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accent1"/>
                </a:solidFill>
                <a:latin typeface="Times New Roman" pitchFamily="18" charset="0"/>
              </a:rPr>
              <a:t>Таблица 1102 </a:t>
            </a:r>
            <a:endParaRPr lang="ru-RU" altLang="ru-RU" sz="2000" b="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49155" name="Rectangle 25"/>
          <p:cNvSpPr>
            <a:spLocks noChangeArrowheads="1"/>
          </p:cNvSpPr>
          <p:nvPr/>
        </p:nvSpPr>
        <p:spPr bwMode="auto">
          <a:xfrm>
            <a:off x="264584" y="3806826"/>
            <a:ext cx="11732683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Согласно приказу </a:t>
            </a:r>
            <a:r>
              <a:rPr lang="ru-RU" altLang="ru-RU" sz="1600" i="0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РФ от 15 мая 2012 №543н: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600" i="0" dirty="0">
                <a:latin typeface="Times New Roman" pitchFamily="18" charset="0"/>
                <a:cs typeface="Times New Roman" pitchFamily="18" charset="0"/>
              </a:rPr>
              <a:t>На должность заведующего фельдшерско-акушерским пунктом - фельдшера назначается медицинский работник, соответствующий Квалификационным требованиям к медицинским и фармацевтическим работникам со средним медицинским и фармацевтическим образованием, утвержденным приказом Министерства здравоохранения Российской Федерации от 10 февраля 2016 г. N 83н, по специальности </a:t>
            </a:r>
            <a:r>
              <a:rPr lang="ru-RU" altLang="ru-RU" sz="1600" i="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"лечебное дело" или "акушерское дело" или "сестринское дело".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600" i="0" dirty="0">
              <a:solidFill>
                <a:schemeClr val="accent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600" i="0" dirty="0"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600" i="0" dirty="0">
              <a:latin typeface="Times New Roman" pitchFamily="18" charset="0"/>
            </a:endParaRPr>
          </a:p>
        </p:txBody>
      </p:sp>
      <p:graphicFrame>
        <p:nvGraphicFramePr>
          <p:cNvPr id="269368" name="Group 56"/>
          <p:cNvGraphicFramePr>
            <a:graphicFrameLocks noGrp="1"/>
          </p:cNvGraphicFramePr>
          <p:nvPr/>
        </p:nvGraphicFramePr>
        <p:xfrm>
          <a:off x="376767" y="776289"/>
          <a:ext cx="11455400" cy="2943249"/>
        </p:xfrm>
        <a:graphic>
          <a:graphicData uri="http://schemas.openxmlformats.org/drawingml/2006/table">
            <a:tbl>
              <a:tblPr/>
              <a:tblGrid>
                <a:gridCol w="6083300">
                  <a:extLst>
                    <a:ext uri="{9D8B030D-6E8A-4147-A177-3AD203B41FA5}"/>
                  </a:extLst>
                </a:gridCol>
                <a:gridCol w="971551">
                  <a:extLst>
                    <a:ext uri="{9D8B030D-6E8A-4147-A177-3AD203B41FA5}"/>
                  </a:extLst>
                </a:gridCol>
                <a:gridCol w="1399116">
                  <a:extLst>
                    <a:ext uri="{9D8B030D-6E8A-4147-A177-3AD203B41FA5}"/>
                  </a:extLst>
                </a:gridCol>
                <a:gridCol w="1399117">
                  <a:extLst>
                    <a:ext uri="{9D8B030D-6E8A-4147-A177-3AD203B41FA5}"/>
                  </a:extLst>
                </a:gridCol>
                <a:gridCol w="1602316">
                  <a:extLst>
                    <a:ext uri="{9D8B030D-6E8A-4147-A177-3AD203B41FA5}"/>
                  </a:extLst>
                </a:gridCol>
              </a:tblGrid>
              <a:tr h="579083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медицинский персонал ФАПов, ФП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таблицы 1100)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Должностей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79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885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медицинский персонал ФАПов, ФП 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044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фельдшеры (включая заведующих)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акушерки (включая заведующих)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2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сестры</a:t>
                      </a: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Включая заведующих</a:t>
                      </a:r>
                    </a:p>
                  </a:txBody>
                  <a:tcPr marL="121920" marR="121920"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 bwMode="auto">
          <a:xfrm>
            <a:off x="1629103" y="5528277"/>
            <a:ext cx="8692056" cy="70167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000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на соответствие табл.1102 ф. 30 с ф. 30-село! Разницу пояснить!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321159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258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C2840-C76E-4998-AFBC-A170613BAC53}" type="slidenum">
              <a:rPr lang="ru-RU" smtClean="0"/>
              <a:t>46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041851"/>
              </p:ext>
            </p:extLst>
          </p:nvPr>
        </p:nvGraphicFramePr>
        <p:xfrm>
          <a:off x="1693333" y="283780"/>
          <a:ext cx="7562810" cy="6066507"/>
        </p:xfrm>
        <a:graphic>
          <a:graphicData uri="http://schemas.openxmlformats.org/drawingml/2006/table">
            <a:tbl>
              <a:tblPr/>
              <a:tblGrid>
                <a:gridCol w="459144"/>
                <a:gridCol w="5688240"/>
                <a:gridCol w="1415426"/>
              </a:tblGrid>
              <a:tr h="948971"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Коэффициент </a:t>
                      </a:r>
                      <a:r>
                        <a:rPr lang="ru-RU" sz="2000" b="1" i="0" u="none" strike="noStrike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совместительства врачей </a:t>
                      </a:r>
                      <a:r>
                        <a:rPr lang="ru-RU" sz="20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за 9 месяцев 2018 год</a:t>
                      </a:r>
                    </a:p>
                    <a:p>
                      <a:pPr algn="ctr" fontAlgn="b"/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58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№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п/п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Медицинские организации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Коэффициент </a:t>
                      </a:r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совместительства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3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«Липецкая областная скорая медицинская помощь и медицины катастроф»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«Липецкое областное бюро судебно-медицинской экспертизы»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«Липецкая областная станция переливания крови»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4.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ОКУ «Елецкий </a:t>
                      </a: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психо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-неврологический диспансер»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5.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 областной наркологический диспансер»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6.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«Елецкая городская детская больница»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15"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7.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«Областной кожно-венерологический диспансер»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8.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«Липецкая областная клиническая инфекционная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9.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 «Липецкая городская больница №6 им. </a:t>
                      </a: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В.В.Макущенко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10.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областной перинатальный центр»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11.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областной Центр по профилактике и борьбе со СПИД и инфекционными заболеваниями»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1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Липецкая область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1,7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46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Рекомендуемый показатель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не более 1,5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8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</a:rPr>
                        <a:t>Основной показатель Федерального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</a:rPr>
                        <a:t> проекта укомплектованности к 2024 году  – 95%</a:t>
                      </a:r>
                      <a:endParaRPr lang="ru-RU" sz="16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53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7AC2840-C76E-4998-AFBC-A170613BAC53}" type="slidenum">
              <a:rPr lang="ru-RU" smtClean="0"/>
              <a:t>47</a:t>
            </a:fld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73916289"/>
              </p:ext>
            </p:extLst>
          </p:nvPr>
        </p:nvGraphicFramePr>
        <p:xfrm>
          <a:off x="1188463" y="493985"/>
          <a:ext cx="8523097" cy="5926738"/>
        </p:xfrm>
        <a:graphic>
          <a:graphicData uri="http://schemas.openxmlformats.org/drawingml/2006/table">
            <a:tbl>
              <a:tblPr/>
              <a:tblGrid>
                <a:gridCol w="620123"/>
                <a:gridCol w="5514697"/>
                <a:gridCol w="2388277"/>
              </a:tblGrid>
              <a:tr h="918894"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Коэффициент </a:t>
                      </a:r>
                      <a:r>
                        <a:rPr lang="ru-RU" sz="2000" b="1" i="0" u="none" strike="noStrike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совместительства среднего медицинского персонала </a:t>
                      </a:r>
                      <a:endParaRPr lang="ru-RU" sz="2000" b="1" i="0" u="none" strike="noStrike" dirty="0" smtClean="0">
                        <a:solidFill>
                          <a:schemeClr val="accent1"/>
                        </a:solidFill>
                        <a:effectLst/>
                        <a:latin typeface="Times New Roman" panose="02020603050405020304"/>
                      </a:endParaRPr>
                    </a:p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Times New Roman" panose="02020603050405020304"/>
                        </a:rPr>
                        <a:t>за 9 месяцев 2018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40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Медицинские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Коэффициент совместительства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869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«Липецкая областная станция скорой медицинской помощи и медицины катастроф»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3,6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«Липецкое областное бюро судебно-медицинской экспертизы»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«Липецкая областная станция переливания крови»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ОКУ «Елецкий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психоневрологический диспансер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областной наркологический диспансер»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 «Елецкая городская детская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областной кожно-венерологический диспансер»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«Елецкий врачебно-физкультурный диспансер»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«Липецкий областной перинатальный центр»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4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ГУЗ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 «Липецкая областная инфекционная больница»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875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1303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Рекомендуемый показатель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не более 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49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</a:rPr>
                        <a:t>Основной показатель Федерального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</a:rPr>
                        <a:t> проекта укомплектованности к 2024 году  – 95%</a:t>
                      </a:r>
                      <a:endParaRPr lang="ru-RU" sz="16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</a:rPr>
                        <a:t>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85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483" y="457200"/>
            <a:ext cx="8103476" cy="772789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количества врачей и среднего медицинского персонала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месяцев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18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26959659"/>
              </p:ext>
            </p:extLst>
          </p:nvPr>
        </p:nvGraphicFramePr>
        <p:xfrm>
          <a:off x="1001486" y="1383739"/>
          <a:ext cx="8121493" cy="4592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125"/>
                <a:gridCol w="5160486"/>
                <a:gridCol w="1149532"/>
                <a:gridCol w="1372350"/>
              </a:tblGrid>
              <a:tr h="4337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от целевого показателя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9327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ГСКУ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«Липецкий областной детский санаторий «Мечта»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3980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ОКУ «Елецкий психоневрологический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диспансер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1/6,4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758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«Елецкая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городская детская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1/5,7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299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ОКУ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Усманский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противотубекулезный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детский санаторий»</a:t>
                      </a:r>
                      <a:endParaRPr lang="ru-RU" sz="1400" dirty="0"/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1/5,2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661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«Липецкая областная станция скорой медицинской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помощи и медицины катастрофы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1/5,0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907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«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Усманская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межрайонная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1/4,9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79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Чаплыгинская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572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«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Измалковская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1/4,4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9263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Липецкий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областной противотуберкулезный санаторий «Лесная сказка»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1/4,2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005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1/3,0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559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оказатель (государственная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«Развитие здравоохранения Липецкой области»)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1/3,2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5" marR="3865" marT="38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7AC2840-C76E-4998-AFBC-A170613BAC53}" type="slidenum">
              <a:rPr lang="ru-RU" smtClean="0"/>
              <a:t>48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49077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500332"/>
          </a:xfrm>
        </p:spPr>
        <p:txBody>
          <a:bodyPr>
            <a:normAutofit/>
          </a:bodyPr>
          <a:lstStyle/>
          <a:p>
            <a:r>
              <a:rPr lang="ru-RU" altLang="ru-RU" sz="1800" b="1" dirty="0">
                <a:latin typeface="Times New Roman" panose="02020603050405020304" pitchFamily="18" charset="0"/>
              </a:rPr>
              <a:t>Таблица 1107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06609503"/>
              </p:ext>
            </p:extLst>
          </p:nvPr>
        </p:nvGraphicFramePr>
        <p:xfrm>
          <a:off x="609600" y="1285336"/>
          <a:ext cx="8997245" cy="3200399"/>
        </p:xfrm>
        <a:graphic>
          <a:graphicData uri="http://schemas.openxmlformats.org/drawingml/2006/table">
            <a:tbl>
              <a:tblPr/>
              <a:tblGrid>
                <a:gridCol w="3850257"/>
                <a:gridCol w="1147313"/>
                <a:gridCol w="3999675"/>
              </a:tblGrid>
              <a:tr h="88802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 медицинских организаций, оказывающих медицинскую помощь в амбулаторных условиях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47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Врачебных терапевтических участков, всего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67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 комплексные участки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73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малокомплектные участки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 врача общей практики  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7AC2840-C76E-4998-AFBC-A170613BAC53}" type="slidenum">
              <a:rPr lang="ru-RU" smtClean="0"/>
              <a:t>49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92771" y="3338422"/>
            <a:ext cx="6521570" cy="19389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терапевтических, педиатрических участков и участков врача общей практики сопоставимо со штатной численностью соответствующих должностей, указанных в таблице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1100, </a:t>
            </a:r>
            <a:r>
              <a:rPr lang="ru-RU" alt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ФРМР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количеством участков по еженедельному мониторингу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смертности 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rgbClr val="DBEFF9"/>
              </a:buClr>
            </a:pPr>
            <a:endParaRPr lang="ru-RU" alt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356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4801"/>
            <a:ext cx="8596668" cy="762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46852" y="1011237"/>
            <a:ext cx="2412695" cy="369065"/>
          </a:xfrm>
          <a:prstGeom prst="roundRec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2.Выбор вида контроля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677400" y="2457654"/>
            <a:ext cx="2342920" cy="442817"/>
          </a:xfrm>
          <a:prstGeom prst="roundRect">
            <a:avLst/>
          </a:prstGeom>
          <a:solidFill>
            <a:srgbClr val="FFFF00"/>
          </a:solidFill>
          <a:ln>
            <a:solidFill>
              <a:srgbClr val="8744A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8744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Заполнение интервалов</a:t>
            </a:r>
            <a:endParaRPr lang="ru-RU" sz="1400" b="1" dirty="0">
              <a:solidFill>
                <a:srgbClr val="8744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94229" y="3733800"/>
            <a:ext cx="2226091" cy="429658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.Выполнение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96400" y="876643"/>
            <a:ext cx="2170205" cy="498513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3.Выбор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058401" y="5288096"/>
            <a:ext cx="1641862" cy="1277153"/>
            <a:chOff x="999829" y="3274142"/>
            <a:chExt cx="3562339" cy="3305248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8" name="Прямая со стрелкой 37"/>
          <p:cNvCxnSpPr/>
          <p:nvPr/>
        </p:nvCxnSpPr>
        <p:spPr>
          <a:xfrm flipH="1" flipV="1">
            <a:off x="2754217" y="2900471"/>
            <a:ext cx="5982276" cy="104097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5172419" y="2627522"/>
            <a:ext cx="3842134" cy="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982336" y="992187"/>
            <a:ext cx="2754216" cy="382969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1.Выбор мед. организации</a:t>
            </a:r>
            <a:endParaRPr lang="ru-RU" sz="1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Объект 23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36852"/>
            <a:ext cx="9525000" cy="4940148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 flipH="1">
            <a:off x="1081718" y="1374333"/>
            <a:ext cx="1109032" cy="12752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810001" y="1380302"/>
            <a:ext cx="2590799" cy="769068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1"/>
          </p:cNvCxnSpPr>
          <p:nvPr/>
        </p:nvCxnSpPr>
        <p:spPr>
          <a:xfrm flipH="1">
            <a:off x="2921190" y="1125900"/>
            <a:ext cx="6375210" cy="190672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4" idx="1"/>
          </p:cNvCxnSpPr>
          <p:nvPr/>
        </p:nvCxnSpPr>
        <p:spPr>
          <a:xfrm flipH="1">
            <a:off x="4038600" y="2679063"/>
            <a:ext cx="5638800" cy="1269566"/>
          </a:xfrm>
          <a:prstGeom prst="straightConnector1">
            <a:avLst/>
          </a:prstGeom>
          <a:ln w="38100">
            <a:solidFill>
              <a:srgbClr val="8744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8" idx="1"/>
          </p:cNvCxnSpPr>
          <p:nvPr/>
        </p:nvCxnSpPr>
        <p:spPr>
          <a:xfrm flipH="1" flipV="1">
            <a:off x="5745355" y="2808385"/>
            <a:ext cx="4048874" cy="11402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781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662152" y="457201"/>
            <a:ext cx="862899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accent1"/>
                </a:solidFill>
                <a:latin typeface="Times New Roman" pitchFamily="18" charset="0"/>
              </a:rPr>
              <a:t>Таблица 1108</a:t>
            </a:r>
            <a:endParaRPr lang="ru-RU" altLang="ru-RU" sz="2000" b="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788276" y="3581400"/>
            <a:ext cx="966170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i="0" dirty="0">
                <a:latin typeface="Times New Roman" pitchFamily="18" charset="0"/>
              </a:rPr>
              <a:t>В таблице отражаются сведения и числе физических лиц медицинских работников на комплексных врачебных участках из числа указанных в таблице 1107, строке </a:t>
            </a:r>
            <a:r>
              <a:rPr lang="ru-RU" altLang="ru-RU" sz="1800" i="0" dirty="0" smtClean="0">
                <a:latin typeface="Times New Roman" pitchFamily="18" charset="0"/>
              </a:rPr>
              <a:t>2</a:t>
            </a:r>
          </a:p>
          <a:p>
            <a:pPr marL="0" indent="0" eaLnBrk="1" hangingPunct="1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altLang="ru-RU" sz="1800" i="0" dirty="0"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i="0" dirty="0">
                <a:latin typeface="Times New Roman" pitchFamily="18" charset="0"/>
              </a:rPr>
              <a:t>Сведения о физических лицах не должны превышать соответствующие данные таблицы 1100</a:t>
            </a:r>
          </a:p>
        </p:txBody>
      </p:sp>
      <p:graphicFrame>
        <p:nvGraphicFramePr>
          <p:cNvPr id="258058" name="Group 10"/>
          <p:cNvGraphicFramePr>
            <a:graphicFrameLocks noGrp="1"/>
          </p:cNvGraphicFramePr>
          <p:nvPr/>
        </p:nvGraphicFramePr>
        <p:xfrm>
          <a:off x="1752600" y="990600"/>
          <a:ext cx="8610600" cy="1735138"/>
        </p:xfrm>
        <a:graphic>
          <a:graphicData uri="http://schemas.openxmlformats.org/drawingml/2006/table">
            <a:tbl>
              <a:tblPr/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63976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медицинских работников на комплексных врачебных участках: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1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фельдшеров  1________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1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акушерок 2.___________ 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1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медицинских сестер 3.___________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690" marB="456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2233" name="Rectangle 107"/>
          <p:cNvSpPr>
            <a:spLocks noChangeArrowheads="1"/>
          </p:cNvSpPr>
          <p:nvPr/>
        </p:nvSpPr>
        <p:spPr bwMode="auto">
          <a:xfrm>
            <a:off x="6337737" y="1600200"/>
            <a:ext cx="3429074" cy="1066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i="0" dirty="0">
                <a:latin typeface="Times New Roman" pitchFamily="18" charset="0"/>
              </a:rPr>
              <a:t>Таблица заполняется,</a:t>
            </a:r>
          </a:p>
          <a:p>
            <a:pPr algn="ctr" eaLnBrk="1" hangingPunct="1"/>
            <a:r>
              <a:rPr lang="ru-RU" altLang="ru-RU" sz="1800" i="0" dirty="0">
                <a:latin typeface="Times New Roman" pitchFamily="18" charset="0"/>
              </a:rPr>
              <a:t>если заполнена строка</a:t>
            </a:r>
          </a:p>
          <a:p>
            <a:pPr algn="ctr" eaLnBrk="1" hangingPunct="1"/>
            <a:r>
              <a:rPr lang="ru-RU" altLang="ru-RU" sz="1800" i="0" dirty="0">
                <a:latin typeface="Times New Roman" pitchFamily="18" charset="0"/>
              </a:rPr>
              <a:t>2 таблицы 1107</a:t>
            </a:r>
          </a:p>
        </p:txBody>
      </p:sp>
    </p:spTree>
    <p:extLst>
      <p:ext uri="{BB962C8B-B14F-4D97-AF65-F5344CB8AC3E}">
        <p14:creationId xmlns:p14="http://schemas.microsoft.com/office/powerpoint/2010/main" val="19767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554567" y="296864"/>
            <a:ext cx="980863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chemeClr val="accent1"/>
                </a:solidFill>
                <a:latin typeface="Times New Roman" pitchFamily="18" charset="0"/>
              </a:rPr>
              <a:t>Таблица 1110</a:t>
            </a:r>
            <a:endParaRPr lang="ru-RU" altLang="ru-RU" sz="2000" b="0" i="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54275" name="Line 284"/>
          <p:cNvSpPr>
            <a:spLocks noChangeShapeType="1"/>
          </p:cNvSpPr>
          <p:nvPr/>
        </p:nvSpPr>
        <p:spPr bwMode="auto">
          <a:xfrm>
            <a:off x="3746500" y="239395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4276" name="Line 286"/>
          <p:cNvSpPr>
            <a:spLocks noChangeShapeType="1"/>
          </p:cNvSpPr>
          <p:nvPr/>
        </p:nvSpPr>
        <p:spPr bwMode="auto">
          <a:xfrm>
            <a:off x="4457700" y="30511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60165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844473"/>
              </p:ext>
            </p:extLst>
          </p:nvPr>
        </p:nvGraphicFramePr>
        <p:xfrm>
          <a:off x="1056218" y="838200"/>
          <a:ext cx="9882717" cy="3932238"/>
        </p:xfrm>
        <a:graphic>
          <a:graphicData uri="http://schemas.openxmlformats.org/drawingml/2006/table">
            <a:tbl>
              <a:tblPr/>
              <a:tblGrid>
                <a:gridCol w="1176867">
                  <a:extLst>
                    <a:ext uri="{9D8B030D-6E8A-4147-A177-3AD203B41FA5}"/>
                  </a:extLst>
                </a:gridCol>
                <a:gridCol w="783167">
                  <a:extLst>
                    <a:ext uri="{9D8B030D-6E8A-4147-A177-3AD203B41FA5}"/>
                  </a:extLst>
                </a:gridCol>
                <a:gridCol w="842433">
                  <a:extLst>
                    <a:ext uri="{9D8B030D-6E8A-4147-A177-3AD203B41FA5}"/>
                  </a:extLst>
                </a:gridCol>
                <a:gridCol w="859367">
                  <a:extLst>
                    <a:ext uri="{9D8B030D-6E8A-4147-A177-3AD203B41FA5}"/>
                  </a:extLst>
                </a:gridCol>
                <a:gridCol w="596900">
                  <a:extLst>
                    <a:ext uri="{9D8B030D-6E8A-4147-A177-3AD203B41FA5}"/>
                  </a:extLst>
                </a:gridCol>
                <a:gridCol w="853016">
                  <a:extLst>
                    <a:ext uri="{9D8B030D-6E8A-4147-A177-3AD203B41FA5}"/>
                  </a:extLst>
                </a:gridCol>
                <a:gridCol w="1039284">
                  <a:extLst>
                    <a:ext uri="{9D8B030D-6E8A-4147-A177-3AD203B41FA5}"/>
                  </a:extLst>
                </a:gridCol>
                <a:gridCol w="1028700">
                  <a:extLst>
                    <a:ext uri="{9D8B030D-6E8A-4147-A177-3AD203B41FA5}"/>
                  </a:extLst>
                </a:gridCol>
                <a:gridCol w="596900">
                  <a:extLst>
                    <a:ext uri="{9D8B030D-6E8A-4147-A177-3AD203B41FA5}"/>
                  </a:extLst>
                </a:gridCol>
                <a:gridCol w="914400">
                  <a:extLst>
                    <a:ext uri="{9D8B030D-6E8A-4147-A177-3AD203B41FA5}"/>
                  </a:extLst>
                </a:gridCol>
                <a:gridCol w="1191683">
                  <a:extLst>
                    <a:ext uri="{9D8B030D-6E8A-4147-A177-3AD203B41FA5}"/>
                  </a:extLst>
                </a:gridCol>
              </a:tblGrid>
              <a:tr h="304852">
                <a:tc rowSpan="4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работников, находящихся в декретном и долгосрочном отпуске, всего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0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13718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Врачи, всего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медперсонал, всего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работающие: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медперсонал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310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Терапевты участковые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Педиатры участковые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терапевтами участковыми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педиатрами участковыми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ВОП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85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02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6144" name="Rectangle 497"/>
          <p:cNvSpPr>
            <a:spLocks noChangeArrowheads="1"/>
          </p:cNvSpPr>
          <p:nvPr/>
        </p:nvSpPr>
        <p:spPr bwMode="auto">
          <a:xfrm>
            <a:off x="554567" y="5132389"/>
            <a:ext cx="11214100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000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20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1110 «Число физических лиц основных работников, находящихся в декретном и долгосрочном отпуске» </a:t>
            </a:r>
            <a:r>
              <a:rPr lang="ru-RU" sz="2000" b="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удалена, в связи с внесением изменений в таблицу 1100, где добавлена графа 17 «Находятся в декретном и долгосрочном отпуске (из гр.9), чел</a:t>
            </a:r>
            <a:r>
              <a:rPr lang="ru-RU" sz="2000" b="0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.)»</a:t>
            </a:r>
            <a:endParaRPr lang="ru-RU" altLang="ru-RU" sz="20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37" name="Text Box 502"/>
          <p:cNvSpPr txBox="1">
            <a:spLocks noChangeArrowheads="1"/>
          </p:cNvSpPr>
          <p:nvPr/>
        </p:nvSpPr>
        <p:spPr bwMode="auto">
          <a:xfrm>
            <a:off x="3822701" y="296864"/>
            <a:ext cx="5168900" cy="39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i="0" dirty="0">
                <a:solidFill>
                  <a:srgbClr val="FF0000"/>
                </a:solidFill>
                <a:latin typeface="Times New Roman" pitchFamily="18" charset="0"/>
              </a:rPr>
              <a:t>Внимание! ТАБЛИЦА УДАЛЕНА!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03251" y="833439"/>
            <a:ext cx="11328400" cy="41846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69462" y="693739"/>
            <a:ext cx="10608733" cy="44640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82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22232" y="81714"/>
            <a:ext cx="87230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«ОБЕСПЕЧЕНИЕ МЕДИЦИНСКИХ ОРГАНИЗАЦИЙ СИСТЕМЫ ЗДРАВООХРАНЕНИЯ КВАЛИФИЦИРОВАННЫМИ КАДРАМИ»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871578"/>
              </p:ext>
            </p:extLst>
          </p:nvPr>
        </p:nvGraphicFramePr>
        <p:xfrm>
          <a:off x="335362" y="648003"/>
          <a:ext cx="11609907" cy="55845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8644"/>
                <a:gridCol w="974878"/>
                <a:gridCol w="738544"/>
                <a:gridCol w="738544"/>
                <a:gridCol w="738544"/>
                <a:gridCol w="1240753"/>
              </a:tblGrid>
              <a:tr h="29619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врачебных должностей в подразделениях, оказывающих медицинскую помощь в амбулаторных условиях (физическими лицами при коэффициенте совместительства 1,2) </a:t>
                      </a:r>
                    </a:p>
                    <a:p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стр.1, гр.10 * 100/стр. 1. гр.5 * 1,2)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79,7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19,2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должностей среднего медицинского персонала в подразделениях, оказывающих медицинскую помощь в амбулаторных условиях (физическими лицами при коэффициенте совместительства 1,2)</a:t>
                      </a: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стр.139, гр.10 * 100/стр. 139. гр.5 * 1,2)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7,0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20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Число специалистов, вовлеченных в систему непрерывного образования медицинских работников, в том числе с использованием дистанционных образовательных технологий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Тысяч 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109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1880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17,2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25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Укомплектованность участков медицинских организаций, оказывающих первичную медико-санитарную помощь, врачами терапевтами участковыми, врачами педиатрами участковыми, врачами общей практики (семейная медицина), физическими </a:t>
                      </a:r>
                      <a:r>
                        <a:rPr lang="ru-RU" sz="1200" b="1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лицами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ФСН № 30, табл. 1100 стр.35+46+97 по гр. 10/табл. 1107, стр.1+4+5 по гр. 3 *100)</a:t>
                      </a: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78,8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25,6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54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фельдшерско-акушерских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(фельдшерских) пунктов средним медицинским персоналом (физическими лицами) 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 1102, стр. 1, гр. 5/табл. 1001, стр. 122+123 по гр. 4 * 100)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98,3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57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специалистов, допущенных к профессиональной деятельности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через процедуру аккредитации, от общего количества работающих специалистов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2,1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114,7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55 раз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9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врачей,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стр.1, гр. 9/1000)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548,4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572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598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9,0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средних медицинских работников,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стр.139, гр. 9/1000)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1266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1309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1385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9,4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3614494" y="6189666"/>
            <a:ext cx="427392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Федеральный бюджет – 17,3 </a:t>
            </a:r>
            <a:r>
              <a:rPr lang="ru-RU" sz="1400" dirty="0" err="1"/>
              <a:t>млрд.рублей</a:t>
            </a:r>
            <a:r>
              <a:rPr lang="ru-RU" sz="1400" dirty="0"/>
              <a:t>  </a:t>
            </a:r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>
            <a:off x="2452445" y="492747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5"/>
          <p:cNvCxnSpPr/>
          <p:nvPr/>
        </p:nvCxnSpPr>
        <p:spPr>
          <a:xfrm>
            <a:off x="11515048" y="49274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301885" y="6553164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55208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5733" y="2355850"/>
            <a:ext cx="9072764" cy="1371600"/>
          </a:xfrm>
        </p:spPr>
        <p:txBody>
          <a:bodyPr anchor="b"/>
          <a:lstStyle/>
          <a:p>
            <a:pPr algn="ctr">
              <a:defRPr/>
            </a:pP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b="1" dirty="0" smtClean="0"/>
              <a:t>СПАСИБО </a:t>
            </a:r>
            <a:r>
              <a:rPr lang="ru-RU" altLang="ru-RU" b="1" dirty="0" smtClean="0"/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2049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7456"/>
            <a:ext cx="8596668" cy="859316"/>
          </a:xfrm>
        </p:spPr>
        <p:txBody>
          <a:bodyPr/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3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pPr/>
              <a:t>6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9737766" y="5607586"/>
            <a:ext cx="2347738" cy="1132597"/>
            <a:chOff x="999829" y="3274142"/>
            <a:chExt cx="3562339" cy="3486275"/>
          </a:xfrm>
        </p:grpSpPr>
        <p:pic>
          <p:nvPicPr>
            <p:cNvPr id="7" name="Рисунок 6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7"/>
              <a:ext cx="3562337" cy="11368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Объект 9"/>
          <p:cNvPicPr>
            <a:picLocks noGrp="1"/>
          </p:cNvPicPr>
          <p:nvPr>
            <p:ph idx="1"/>
          </p:nvPr>
        </p:nvPicPr>
        <p:blipFill rotWithShape="1">
          <a:blip r:embed="rId4"/>
          <a:srcRect l="1551" t="2563" r="12950" b="12817"/>
          <a:stretch/>
        </p:blipFill>
        <p:spPr>
          <a:xfrm>
            <a:off x="187286" y="892366"/>
            <a:ext cx="9893147" cy="578900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180463" y="2500829"/>
            <a:ext cx="28643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2454" y="2489812"/>
            <a:ext cx="2533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95760" y="4759288"/>
            <a:ext cx="25338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33040" y="4759288"/>
            <a:ext cx="28643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95760" y="5420299"/>
            <a:ext cx="1900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476259" y="5420299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95760" y="5761822"/>
            <a:ext cx="3800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476259" y="5761822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17795" y="6081311"/>
            <a:ext cx="2533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476259" y="6081311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10210799" y="5420299"/>
            <a:ext cx="1874703" cy="1144950"/>
            <a:chOff x="999829" y="3274142"/>
            <a:chExt cx="3562339" cy="3305248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Скругленный прямоугольник 20"/>
          <p:cNvSpPr/>
          <p:nvPr/>
        </p:nvSpPr>
        <p:spPr>
          <a:xfrm>
            <a:off x="9296400" y="1066801"/>
            <a:ext cx="2492998" cy="39624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базы данных в МИАЦ необходимо осуществлять только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проведения и анализа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видов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33956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7456"/>
            <a:ext cx="8596668" cy="859316"/>
          </a:xfrm>
        </p:spPr>
        <p:txBody>
          <a:bodyPr/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лучший контроль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737766" y="5607586"/>
            <a:ext cx="2347738" cy="1132597"/>
            <a:chOff x="999829" y="3274142"/>
            <a:chExt cx="3562339" cy="3486275"/>
          </a:xfrm>
        </p:grpSpPr>
        <p:pic>
          <p:nvPicPr>
            <p:cNvPr id="7" name="Рисунок 6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7"/>
              <a:ext cx="3562337" cy="11368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926197" y="5420299"/>
            <a:ext cx="1884803" cy="1144950"/>
            <a:chOff x="999829" y="3274142"/>
            <a:chExt cx="3562339" cy="3305248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Рисунок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3000"/>
            <a:ext cx="8382000" cy="2635786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066800" y="2819400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6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Рекомендуемые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НПА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4" y="1431985"/>
            <a:ext cx="8596668" cy="4609377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altLang="ru-RU" sz="2000" b="1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Номенклатура медицинских организаций</a:t>
            </a:r>
            <a:r>
              <a:rPr lang="ru-RU" alt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Министерства здравоохранения Российской Федерации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06.08.2013 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529н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"Об утверждении номенклатуры медицинских организаций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(Зарегистрировано в Минюсте России 13.09.2013 N 29950)</a:t>
            </a:r>
          </a:p>
          <a:p>
            <a:pPr algn="just">
              <a:lnSpc>
                <a:spcPct val="80000"/>
              </a:lnSpc>
              <a:defRPr/>
            </a:pPr>
            <a:endParaRPr lang="ru-RU" alt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b="1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Номенклатура коек</a:t>
            </a:r>
            <a:r>
              <a:rPr lang="ru-RU" alt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Минздравсоцразвития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17.05.2012 N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555н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"Об утверждении номенклатуры коечного фонда по профилям медицинской помощи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(Зарегистрировано в Минюсте России 04.06.2012 N 24440), изменения в редакции приказа Министерства здравоохранения Российской Федерации от 16.12.2014 N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843н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80000"/>
              </a:lnSpc>
              <a:defRPr/>
            </a:pP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b="1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Номенклатура должностей</a:t>
            </a:r>
            <a:r>
              <a:rPr lang="ru-RU" alt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Министерства здравоохранения Российской Федерации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20.12.2012 N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1183н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"Об утверждении номенклатуры должностей медицинских и фармацевтических работников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(Зарегистрировано в Минюсте России 10.03.2013 N 27723), с изменениями на 01.08.2014 года Приказ Минздрава России №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420н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8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3351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155275"/>
            <a:ext cx="8596668" cy="71599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НПА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77334" y="888521"/>
            <a:ext cx="8509798" cy="5152842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altLang="ru-RU" sz="2000" b="1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Квалификационные требования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Приказ Министерства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08.10.2015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7н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«Об утверждении квалификационных требований к медицинским и фармацевтическим работникам с высшим образованием по направлению подготовки «Здравоохранение и медицинские науки» с изменениями  утвержденными приказом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15.06.2017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N328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Приказ Министерства здравоохранения российской федерации от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10.02.2016 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83н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квалификационных требований к медицинским и фармацевтическим работникам со средним медицинским и фармацевтическим образованием»</a:t>
            </a:r>
          </a:p>
          <a:p>
            <a:pPr algn="just">
              <a:lnSpc>
                <a:spcPct val="80000"/>
              </a:lnSpc>
              <a:defRPr/>
            </a:pPr>
            <a:endParaRPr lang="ru-RU" altLang="ru-RU" sz="20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</a:t>
            </a:r>
            <a:r>
              <a:rPr lang="ru-RU" alt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административно-территориальных единиц субъекта Российской Федерации</a:t>
            </a:r>
          </a:p>
          <a:p>
            <a:pPr algn="just">
              <a:lnSpc>
                <a:spcPct val="80000"/>
              </a:lnSpc>
              <a:defRPr/>
            </a:pPr>
            <a:endParaRPr lang="ru-RU" altLang="ru-RU" sz="20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Штатные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расписания медицинских организаций</a:t>
            </a:r>
          </a:p>
          <a:p>
            <a:pPr algn="just">
              <a:lnSpc>
                <a:spcPct val="80000"/>
              </a:lnSpc>
              <a:defRPr/>
            </a:pPr>
            <a:endParaRPr lang="en-US" altLang="ru-RU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 и лицензии медицинских организаций</a:t>
            </a:r>
            <a:endParaRPr lang="en-US" altLang="ru-RU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9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307277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66307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2749</TotalTime>
  <Words>5701</Words>
  <Application>Microsoft Office PowerPoint</Application>
  <PresentationFormat>Произвольный</PresentationFormat>
  <Paragraphs>1840</Paragraphs>
  <Slides>53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Грань</vt:lpstr>
      <vt:lpstr>1_Тема Office</vt:lpstr>
      <vt:lpstr>  Форма федерального статистического наблюдения №30 «Сведения о медицинской организации» (утверждена приказом Росстата  № 483 от 03.08.2018г.) </vt:lpstr>
      <vt:lpstr>Работа в программе МЕДСТАТ   </vt:lpstr>
      <vt:lpstr>Проведение контроля</vt:lpstr>
      <vt:lpstr>Проведение внутритабличного контроля</vt:lpstr>
      <vt:lpstr>Проведение внутриформенного контроля</vt:lpstr>
      <vt:lpstr>Проведение внутриформенного контроля</vt:lpstr>
      <vt:lpstr>Самый лучший контроль</vt:lpstr>
      <vt:lpstr> Рекомендуемые НПА</vt:lpstr>
      <vt:lpstr>Рекомендуемые НПА</vt:lpstr>
      <vt:lpstr>Презентация PowerPoint</vt:lpstr>
      <vt:lpstr>Таблица 1001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к составлению ФФСН № 30</vt:lpstr>
      <vt:lpstr>Презентация PowerPoint</vt:lpstr>
      <vt:lpstr>Требования к составлению ФФСН № 30</vt:lpstr>
      <vt:lpstr>Анализ данных ФРМР и ФФСН № 30</vt:lpstr>
      <vt:lpstr>Презентация PowerPoint</vt:lpstr>
      <vt:lpstr>Презентация PowerPoint</vt:lpstr>
      <vt:lpstr>Презентация PowerPoint</vt:lpstr>
      <vt:lpstr>Презентация PowerPoint</vt:lpstr>
      <vt:lpstr>Аккредитация специалистов со средним медицинским и фармацевтическим образованием в 2018 году</vt:lpstr>
      <vt:lpstr>Таблица 1100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Таблица 1100</vt:lpstr>
      <vt:lpstr>Презентация PowerPoint</vt:lpstr>
      <vt:lpstr>Презентация PowerPoint</vt:lpstr>
      <vt:lpstr>Сверка т.1100 с данными  федерального регистра медицинских работников (ФРМР)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Соотношение количества врачей и среднего медицинского персонала  за 9 месяцев 2018 года</vt:lpstr>
      <vt:lpstr>Таблица 1107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Shcheglov</dc:creator>
  <cp:lastModifiedBy>RePack by Diakov</cp:lastModifiedBy>
  <cp:revision>277</cp:revision>
  <cp:lastPrinted>2018-11-27T14:29:32Z</cp:lastPrinted>
  <dcterms:created xsi:type="dcterms:W3CDTF">2015-12-14T10:54:13Z</dcterms:created>
  <dcterms:modified xsi:type="dcterms:W3CDTF">2018-12-14T05:09:24Z</dcterms:modified>
</cp:coreProperties>
</file>