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</p:sldMasterIdLst>
  <p:notesMasterIdLst>
    <p:notesMasterId r:id="rId7"/>
  </p:notesMasterIdLst>
  <p:sldIdLst>
    <p:sldId id="256" r:id="rId2"/>
    <p:sldId id="278" r:id="rId3"/>
    <p:sldId id="284" r:id="rId4"/>
    <p:sldId id="285" r:id="rId5"/>
    <p:sldId id="286" r:id="rId6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7581F75-7841-4C84-99DE-57777C78442A}">
          <p14:sldIdLst>
            <p14:sldId id="256"/>
            <p14:sldId id="278"/>
            <p14:sldId id="284"/>
            <p14:sldId id="285"/>
            <p14:sldId id="28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87185" autoAdjust="0"/>
  </p:normalViewPr>
  <p:slideViewPr>
    <p:cSldViewPr snapToGrid="0" showGuides="1">
      <p:cViewPr>
        <p:scale>
          <a:sx n="100" d="100"/>
          <a:sy n="100" d="100"/>
        </p:scale>
        <p:origin x="-954" y="-4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37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E1FB8-0777-4C49-B54B-3B568B74AC73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EC8D9-7A75-49C0-A11A-42B846D04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3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EC8D9-7A75-49C0-A11A-42B846D04F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08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8E583-CDDE-4A16-88BB-C3EB6E637A39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215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D3344-CF1B-472A-9725-D8186FC317C4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0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8052-B817-46D0-AACE-3F6CE0D5BC2D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0615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709E-6AA3-4624-B121-3A56261546E6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958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883F-F196-4104-AF8C-A3077D3954BC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3315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A024-D22C-49F7-82F7-3272631AD59B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81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8CBC-BD77-4396-A891-ACDBE0281E36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393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9FBBC-796F-4441-AA85-10F65632BF2C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593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1FB1-0A1C-428F-A22D-40AE33CA222C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366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A4229-34B6-4181-A6E6-7E750244A5AE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58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0EAB-3532-472B-AB78-B63E5A2EEBAE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05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91C2A-45F4-41A5-BC3E-8F6B4626612F}" type="datetime1">
              <a:rPr lang="ru-RU" smtClean="0"/>
              <a:t>14.12.2018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89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BF47-A83A-44D7-B2C9-583FEEB6B82A}" type="datetime1">
              <a:rPr lang="ru-RU" smtClean="0"/>
              <a:t>14.12.2018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754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DA575-16DB-4C82-BE91-03A4ABA659FC}" type="datetime1">
              <a:rPr lang="ru-RU" smtClean="0"/>
              <a:t>14.12.2018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4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BB72-B57C-4153-B9D7-1C31CD3D1DF1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057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C6B47-7678-4EE0-AF31-351C3CC8D286}" type="datetime1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42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073C9-31C1-40C1-92D9-848E310A6145}" type="datetime1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7EB1876-BBF9-4D7E-BC8D-B06C72D8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484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905764" y="112372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068404" y="2027485"/>
            <a:ext cx="78738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ФФСН  № </a:t>
            </a:r>
            <a:r>
              <a:rPr lang="ru-RU" sz="35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ДС </a:t>
            </a:r>
            <a:endParaRPr lang="ru-RU" sz="35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5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5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деятельности дневных стационаров медицинских организаций»</a:t>
            </a:r>
          </a:p>
        </p:txBody>
      </p:sp>
    </p:spTree>
    <p:extLst>
      <p:ext uri="{BB962C8B-B14F-4D97-AF65-F5344CB8AC3E}">
        <p14:creationId xmlns:p14="http://schemas.microsoft.com/office/powerpoint/2010/main" val="67334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200149" y="689164"/>
            <a:ext cx="751703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таблицах 2000 и 2100 в дневном стационаре число коек показывают в одну смену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работе в две смены число коек удваивают)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дневных стационарах для детей не заполняют сведения о числе коек для взрослых.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дневных стационарах для взрослых не заполняют сведения о числе коек для детей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среднегодовых коек следует заполнять целыми числами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87811" y="3157807"/>
            <a:ext cx="8596668" cy="1320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1010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1200149" y="3705225"/>
            <a:ext cx="10903956" cy="441266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дневных стационаров для взрослых 1.____</a:t>
            </a:r>
          </a:p>
          <a:p>
            <a:pPr marL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равно данным формы 30 табл. 1001 стр.16 гр. 4</a:t>
            </a:r>
          </a:p>
          <a:p>
            <a:pPr marL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дневных стационаров для детей 2.____</a:t>
            </a:r>
          </a:p>
          <a:p>
            <a:pPr marL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равно данным формы 30 табл. 1001 стр.17 гр. 4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3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30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48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9978811" y="5205462"/>
            <a:ext cx="1743369" cy="1277153"/>
            <a:chOff x="999829" y="3274142"/>
            <a:chExt cx="3562339" cy="330524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962024" y="327917"/>
            <a:ext cx="9201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2.Использование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коек дневного стационара медицинской организации по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профилям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2879637"/>
              </p:ext>
            </p:extLst>
          </p:nvPr>
        </p:nvGraphicFramePr>
        <p:xfrm>
          <a:off x="644312" y="1073555"/>
          <a:ext cx="9233113" cy="4732905"/>
        </p:xfrm>
        <a:graphic>
          <a:graphicData uri="http://schemas.openxmlformats.org/drawingml/2006/table">
            <a:tbl>
              <a:tblPr/>
              <a:tblGrid>
                <a:gridCol w="1349887"/>
                <a:gridCol w="383662"/>
                <a:gridCol w="683755"/>
                <a:gridCol w="146252"/>
                <a:gridCol w="507923"/>
                <a:gridCol w="547779"/>
                <a:gridCol w="264922"/>
                <a:gridCol w="411594"/>
                <a:gridCol w="714375"/>
                <a:gridCol w="1209675"/>
                <a:gridCol w="771699"/>
                <a:gridCol w="565793"/>
                <a:gridCol w="929458"/>
                <a:gridCol w="746339"/>
              </a:tblGrid>
              <a:tr h="52277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Профиль коек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стр.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Дневные стационары медицинских организаций, оказывающих медицинскую помощь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стационарных условиях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коек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Выписано пациентов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Проведено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пациенто-дней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взрослых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детей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взрослых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детей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0-17 лет включи-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тельно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взрос-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лыми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детьми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0-17 лет включи-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тельно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1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конец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средне-годовых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конец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средне-годовых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лиц старше трудоспособного возраста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лицами старше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трудоспосо-бного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возраста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8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9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9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аллергологические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для взрослых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 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27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аллергологические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для детей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  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 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патологии беременности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 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38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педиатрические соматические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 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49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терапевтические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6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271463" y="767527"/>
            <a:ext cx="1815547" cy="3810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</a:rPr>
              <a:t>   </a:t>
            </a:r>
            <a:r>
              <a:rPr lang="ru-RU" altLang="ru-RU" sz="1600" b="1" dirty="0">
                <a:solidFill>
                  <a:schemeClr val="tx1"/>
                </a:solidFill>
                <a:latin typeface="Times New Roman" pitchFamily="18" charset="0"/>
              </a:rPr>
              <a:t>(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</a:rPr>
              <a:t>2000)</a:t>
            </a:r>
            <a:endParaRPr lang="ru-RU" altLang="ru-RU" sz="16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4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53669" y="245146"/>
            <a:ext cx="84479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9937632" y="5399559"/>
            <a:ext cx="1682868" cy="1091106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Заголовок 1"/>
          <p:cNvSpPr>
            <a:spLocks noGrp="1"/>
          </p:cNvSpPr>
          <p:nvPr>
            <p:ph idx="1"/>
          </p:nvPr>
        </p:nvSpPr>
        <p:spPr>
          <a:xfrm>
            <a:off x="1362075" y="245146"/>
            <a:ext cx="7890016" cy="373950"/>
          </a:xfrm>
        </p:spPr>
        <p:txBody>
          <a:bodyPr rtlCol="0">
            <a:noAutofit/>
          </a:bodyPr>
          <a:lstStyle/>
          <a:p>
            <a:pPr marL="0" indent="0" algn="ctr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дневного стационара в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поликлинике за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январь-ноябрь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lvl="8" algn="ctr">
              <a:defRPr/>
            </a:pPr>
            <a:endPara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2422350"/>
              </p:ext>
            </p:extLst>
          </p:nvPr>
        </p:nvGraphicFramePr>
        <p:xfrm>
          <a:off x="1666875" y="771525"/>
          <a:ext cx="6520676" cy="3125195"/>
        </p:xfrm>
        <a:graphic>
          <a:graphicData uri="http://schemas.openxmlformats.org/drawingml/2006/table">
            <a:tbl>
              <a:tblPr/>
              <a:tblGrid>
                <a:gridCol w="528381"/>
                <a:gridCol w="3980283"/>
                <a:gridCol w="962266"/>
                <a:gridCol w="1049746"/>
              </a:tblGrid>
              <a:tr h="2491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Медицинская организация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Работа койки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9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11мес.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2018г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Грязинская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МРБ"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163,0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 </a:t>
                      </a:r>
                      <a:r>
                        <a:rPr lang="ru-RU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Долгоруковская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297,1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250,7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"Задонская МРБ"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190,7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169,0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 </a:t>
                      </a:r>
                      <a:r>
                        <a:rPr lang="ru-RU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Измалковская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211,8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251,5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Краснинская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131,4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148,3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6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 Лебедянская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МРБ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"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219,6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203,1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6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…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6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"Елецкая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городская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больница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№1 им. Н.А.Семашко"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375,9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309,0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28.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«Липецкая областная клиническая больница"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307,1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«</a:t>
                      </a:r>
                      <a:r>
                        <a:rPr lang="ru-RU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Добровская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267,5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314,8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" Липецкий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областной онкологический диспансер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"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467,2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622,7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58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Липецкая область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264,0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266,2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71525" y="4019550"/>
            <a:ext cx="90773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дневного стационара 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стационаре   за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январь-ноябрь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031718"/>
              </p:ext>
            </p:extLst>
          </p:nvPr>
        </p:nvGraphicFramePr>
        <p:xfrm>
          <a:off x="1676400" y="4649263"/>
          <a:ext cx="6611975" cy="1525872"/>
        </p:xfrm>
        <a:graphic>
          <a:graphicData uri="http://schemas.openxmlformats.org/drawingml/2006/table">
            <a:tbl>
              <a:tblPr/>
              <a:tblGrid>
                <a:gridCol w="523875"/>
                <a:gridCol w="4078145"/>
                <a:gridCol w="1000664"/>
                <a:gridCol w="1009291"/>
              </a:tblGrid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Медицинская организация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Работа койки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11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мес.2017г</a:t>
                      </a:r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2018г</a:t>
                      </a:r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"Елецкая городская детская больница"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262,8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310,1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"Липецкая городская детская больница"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305,9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313,2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ГУЗ "Областная детская больница"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62,4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146,0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8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ГУЗ "Липецкий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областной противотуберкулезный диспансер" 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161,9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08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effectLst/>
                          <a:latin typeface="Times New Roman"/>
                        </a:rPr>
                        <a:t>Липецкая область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effectLst/>
                          <a:latin typeface="Times New Roman"/>
                        </a:rPr>
                        <a:t>195,3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effectLst/>
                          <a:latin typeface="Times New Roman"/>
                        </a:rPr>
                        <a:t>247,8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313"/>
          <p:cNvSpPr>
            <a:spLocks noChangeArrowheads="1"/>
          </p:cNvSpPr>
          <p:nvPr/>
        </p:nvSpPr>
        <p:spPr bwMode="auto">
          <a:xfrm>
            <a:off x="8495397" y="1447827"/>
            <a:ext cx="2471057" cy="66401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indent="15875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РФ 2017г.  – 309 дней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ЦФО 2017г. – 279 дней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" name="Rectangle 1313"/>
          <p:cNvSpPr>
            <a:spLocks noChangeArrowheads="1"/>
          </p:cNvSpPr>
          <p:nvPr/>
        </p:nvSpPr>
        <p:spPr bwMode="auto">
          <a:xfrm>
            <a:off x="8495397" y="4411165"/>
            <a:ext cx="2514599" cy="63135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>
            <a:lvl1pPr indent="15875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РФ 2017г. – 297 дней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ЦФО 2017г. – 286 дней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93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53669" y="245146"/>
            <a:ext cx="84479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9937631" y="5399559"/>
            <a:ext cx="1749544" cy="1091106"/>
            <a:chOff x="999829" y="3274142"/>
            <a:chExt cx="3562339" cy="330524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Заголовок 1"/>
          <p:cNvSpPr>
            <a:spLocks noGrp="1"/>
          </p:cNvSpPr>
          <p:nvPr>
            <p:ph idx="1"/>
          </p:nvPr>
        </p:nvSpPr>
        <p:spPr>
          <a:xfrm>
            <a:off x="685800" y="242672"/>
            <a:ext cx="9620250" cy="773999"/>
          </a:xfrm>
        </p:spPr>
        <p:txBody>
          <a:bodyPr rtlCol="0"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дневного стационара на дому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январь-ноябрь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года</a:t>
            </a:r>
          </a:p>
          <a:p>
            <a:pPr lvl="8" algn="ctr">
              <a:defRPr/>
            </a:pPr>
            <a:endPara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8219523"/>
              </p:ext>
            </p:extLst>
          </p:nvPr>
        </p:nvGraphicFramePr>
        <p:xfrm>
          <a:off x="1086307" y="780549"/>
          <a:ext cx="8315325" cy="5254725"/>
        </p:xfrm>
        <a:graphic>
          <a:graphicData uri="http://schemas.openxmlformats.org/drawingml/2006/table">
            <a:tbl>
              <a:tblPr/>
              <a:tblGrid>
                <a:gridCol w="438150"/>
                <a:gridCol w="2047875"/>
                <a:gridCol w="828675"/>
                <a:gridCol w="800100"/>
                <a:gridCol w="704850"/>
                <a:gridCol w="704850"/>
                <a:gridCol w="819150"/>
                <a:gridCol w="811770"/>
                <a:gridCol w="1159905"/>
              </a:tblGrid>
              <a:tr h="3624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Медицинская организация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Количество коек на конец отчетного периода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Пролечено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Работа койки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Динамика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3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2018г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2018г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2017г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мес.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2018г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3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Воловская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159,0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172,5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Грязинская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МРБ" 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158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168,4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182,3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 "</a:t>
                      </a:r>
                      <a:r>
                        <a:rPr lang="ru-RU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Данковская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МРБ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"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248,0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250,0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 "</a:t>
                      </a:r>
                      <a:r>
                        <a:rPr lang="ru-RU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Добринская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МРБ "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191,5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127,0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Добровская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293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312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225,6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237,1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Долгоруковская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23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95,0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51,3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"Елецкая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301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203,9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118,2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1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"Задонская МРБ"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123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224,5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248,2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Измалковская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89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190,8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133,7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"Лебедянская МРБ"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54,2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87,0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"Лев-Толстовская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35,7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99,0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 «Липецкая РБ "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284,3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305,5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Становлянская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54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230,0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251,7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14..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Тербунская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МРБ" 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138,8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98,4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Усманская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МРБ"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153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131,8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154,2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Хлевенская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31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163,5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99,5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</a:t>
                      </a:r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Чаплыгинская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РБ"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122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213,7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183,3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 «Елецкая ГБ №1 им. Н.А. Семашко "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553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669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185,2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165,1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"Елецкая ГБ №2" 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595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557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185,0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177,7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ГУЗ "ОБ №2" 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54,0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65,0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5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3406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3246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200,1</a:t>
                      </a: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191,1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8039" marR="8039" marT="8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12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</TotalTime>
  <Words>839</Words>
  <Application>Microsoft Office PowerPoint</Application>
  <PresentationFormat>Произвольный</PresentationFormat>
  <Paragraphs>368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Грань</vt:lpstr>
      <vt:lpstr>Презентация PowerPoint</vt:lpstr>
      <vt:lpstr>        Таблица 1010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Shcheglov</dc:creator>
  <cp:lastModifiedBy>RePack by Diakov</cp:lastModifiedBy>
  <cp:revision>120</cp:revision>
  <cp:lastPrinted>2017-11-29T08:02:33Z</cp:lastPrinted>
  <dcterms:created xsi:type="dcterms:W3CDTF">2015-12-14T10:54:13Z</dcterms:created>
  <dcterms:modified xsi:type="dcterms:W3CDTF">2018-12-14T13:12:06Z</dcterms:modified>
</cp:coreProperties>
</file>