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1" r:id="rId1"/>
  </p:sldMasterIdLst>
  <p:notesMasterIdLst>
    <p:notesMasterId r:id="rId35"/>
  </p:notesMasterIdLst>
  <p:sldIdLst>
    <p:sldId id="829" r:id="rId2"/>
    <p:sldId id="839" r:id="rId3"/>
    <p:sldId id="840" r:id="rId4"/>
    <p:sldId id="841" r:id="rId5"/>
    <p:sldId id="842" r:id="rId6"/>
    <p:sldId id="586" r:id="rId7"/>
    <p:sldId id="801" r:id="rId8"/>
    <p:sldId id="802" r:id="rId9"/>
    <p:sldId id="803" r:id="rId10"/>
    <p:sldId id="827" r:id="rId11"/>
    <p:sldId id="804" r:id="rId12"/>
    <p:sldId id="805" r:id="rId13"/>
    <p:sldId id="818" r:id="rId14"/>
    <p:sldId id="806" r:id="rId15"/>
    <p:sldId id="577" r:id="rId16"/>
    <p:sldId id="811" r:id="rId17"/>
    <p:sldId id="578" r:id="rId18"/>
    <p:sldId id="579" r:id="rId19"/>
    <p:sldId id="580" r:id="rId20"/>
    <p:sldId id="581" r:id="rId21"/>
    <p:sldId id="582" r:id="rId22"/>
    <p:sldId id="585" r:id="rId23"/>
    <p:sldId id="589" r:id="rId24"/>
    <p:sldId id="590" r:id="rId25"/>
    <p:sldId id="816" r:id="rId26"/>
    <p:sldId id="825" r:id="rId27"/>
    <p:sldId id="823" r:id="rId28"/>
    <p:sldId id="836" r:id="rId29"/>
    <p:sldId id="838" r:id="rId30"/>
    <p:sldId id="824" r:id="rId31"/>
    <p:sldId id="828" r:id="rId32"/>
    <p:sldId id="503" r:id="rId33"/>
    <p:sldId id="844" r:id="rId34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8744AC"/>
    <a:srgbClr val="CD098C"/>
    <a:srgbClr val="140AE0"/>
    <a:srgbClr val="CCCCFF"/>
    <a:srgbClr val="CCFF33"/>
    <a:srgbClr val="CC0066"/>
    <a:srgbClr val="FF9933"/>
    <a:srgbClr val="990033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59" autoAdjust="0"/>
    <p:restoredTop sz="93705" autoAdjust="0"/>
  </p:normalViewPr>
  <p:slideViewPr>
    <p:cSldViewPr>
      <p:cViewPr varScale="1">
        <p:scale>
          <a:sx n="109" d="100"/>
          <a:sy n="109" d="100"/>
        </p:scale>
        <p:origin x="-678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53" y="3187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A0D0DC4-3897-44E8-B166-BBD0285C79BD}" type="datetimeFigureOut">
              <a:rPr lang="ru-RU"/>
              <a:pPr>
                <a:defRPr/>
              </a:pPr>
              <a:t>15.12.2018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D4FE1A5-C41B-477A-A0C5-59F1D97DE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644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7C4CF9-D837-4125-8AD8-C72947461B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146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370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626899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5488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577751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5144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83F393-83FD-402B-B04B-00AF15E3F5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277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3B10A-5117-4B5D-BEEC-D537DE1471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941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BDA647-2EF5-40A4-9449-209029B32C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424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C03F3-70AA-4DD8-9BE4-6FE679A084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656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45AB6C-AAF7-4FD7-9A5D-C5C97F6730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332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0FC8DC-B3AD-4284-A909-87D0D6EEFF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469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8EE954-D48D-4CFA-9ACE-DF52F8ED1A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251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0681FD-9B71-492C-B812-5E31F14ED25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745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131F4C-F334-4B0B-B941-FFB973C859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523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351C2E-58A1-42CF-88A4-CAB17B4E27F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296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149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2" r:id="rId1"/>
    <p:sldLayoutId id="2147484183" r:id="rId2"/>
    <p:sldLayoutId id="2147484184" r:id="rId3"/>
    <p:sldLayoutId id="2147484185" r:id="rId4"/>
    <p:sldLayoutId id="2147484186" r:id="rId5"/>
    <p:sldLayoutId id="2147484187" r:id="rId6"/>
    <p:sldLayoutId id="2147484188" r:id="rId7"/>
    <p:sldLayoutId id="2147484189" r:id="rId8"/>
    <p:sldLayoutId id="2147484190" r:id="rId9"/>
    <p:sldLayoutId id="2147484191" r:id="rId10"/>
    <p:sldLayoutId id="2147484192" r:id="rId11"/>
    <p:sldLayoutId id="2147484193" r:id="rId12"/>
    <p:sldLayoutId id="2147484194" r:id="rId13"/>
    <p:sldLayoutId id="2147484195" r:id="rId14"/>
    <p:sldLayoutId id="2147484196" r:id="rId15"/>
    <p:sldLayoutId id="214748419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112" y="1576882"/>
            <a:ext cx="9134375" cy="2481669"/>
          </a:xfrm>
        </p:spPr>
        <p:txBody>
          <a:bodyPr/>
          <a:lstStyle/>
          <a:p>
            <a:r>
              <a:rPr lang="ru-RU" sz="3600" b="1" i="1" dirty="0" smtClean="0"/>
              <a:t> </a:t>
            </a:r>
            <a:endParaRPr lang="ru-RU" sz="3600" b="1" i="1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9906000" y="4953000"/>
            <a:ext cx="1743369" cy="1307931"/>
            <a:chOff x="999829" y="3274142"/>
            <a:chExt cx="3562339" cy="3384901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990600" y="1997839"/>
            <a:ext cx="81534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i="1" dirty="0" smtClean="0">
                <a:solidFill>
                  <a:srgbClr val="0F6FC6"/>
                </a:solidFill>
                <a:latin typeface="+mn-lt"/>
                <a:cs typeface="Times New Roman" pitchFamily="18" charset="0"/>
              </a:rPr>
              <a:t>Форма </a:t>
            </a:r>
            <a:r>
              <a:rPr lang="ru-RU" sz="3000" b="1" i="1" dirty="0">
                <a:solidFill>
                  <a:srgbClr val="0F6FC6"/>
                </a:solidFill>
                <a:latin typeface="+mn-lt"/>
                <a:cs typeface="Times New Roman" pitchFamily="18" charset="0"/>
              </a:rPr>
              <a:t>ФСН №12 </a:t>
            </a:r>
            <a:br>
              <a:rPr lang="ru-RU" sz="3000" b="1" i="1" dirty="0">
                <a:solidFill>
                  <a:srgbClr val="0F6FC6"/>
                </a:solidFill>
                <a:latin typeface="+mn-lt"/>
                <a:cs typeface="Times New Roman" pitchFamily="18" charset="0"/>
              </a:rPr>
            </a:br>
            <a:r>
              <a:rPr lang="ru-RU" sz="3000" b="1" i="1" dirty="0">
                <a:solidFill>
                  <a:srgbClr val="0F6FC6"/>
                </a:solidFill>
                <a:latin typeface="+mn-lt"/>
                <a:cs typeface="Times New Roman" pitchFamily="18" charset="0"/>
              </a:rPr>
              <a:t>«Сведения о числе заболеваний, зарегистрированных у пациентов, проживающих в районе обслуживания медицинской организации»</a:t>
            </a:r>
            <a:endParaRPr lang="ru-RU" dirty="0">
              <a:latin typeface="+mn-lt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676400" y="5105400"/>
            <a:ext cx="7766936" cy="109689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925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ФСН №12 (структура)</a:t>
            </a:r>
            <a:r>
              <a:rPr lang="ru-RU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Медицинские организации имеющие на прикрепленной территории высшие учебные учреждения должны отчитаться за проведение диспансеризации студентов – таблица 5000, 5001</a:t>
            </a:r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3429000"/>
            <a:ext cx="62103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5383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199" y="1514874"/>
            <a:ext cx="8534400" cy="1533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371600" y="304800"/>
            <a:ext cx="72755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3200" b="1" dirty="0">
                <a:solidFill>
                  <a:schemeClr val="accent1"/>
                </a:solidFill>
              </a:rPr>
              <a:t>Форма ФСН №12 (структура)</a:t>
            </a:r>
            <a:endParaRPr lang="ru-RU" sz="3200" b="1" kern="0" dirty="0">
              <a:solidFill>
                <a:schemeClr val="accent1"/>
              </a:solidFill>
              <a:ea typeface="+mj-ea"/>
              <a:cs typeface="+mj-cs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999" y="2878314"/>
            <a:ext cx="8515350" cy="100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761999" y="2971800"/>
            <a:ext cx="8534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875" y="3799778"/>
            <a:ext cx="8518525" cy="1153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761999" y="4038600"/>
            <a:ext cx="8534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5714999" y="3505200"/>
            <a:ext cx="2514600" cy="22860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799" y="5088038"/>
            <a:ext cx="8610600" cy="93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761999" y="5029200"/>
            <a:ext cx="8534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Группа 16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9" name="Прямоугольник 18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8580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143001" y="152400"/>
            <a:ext cx="72755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2600" b="1" dirty="0">
                <a:solidFill>
                  <a:schemeClr val="accent1"/>
                </a:solidFill>
              </a:rPr>
              <a:t>Форма ФСН №12 (структура)</a:t>
            </a:r>
            <a:endParaRPr lang="ru-RU" sz="2600" b="1" kern="0" dirty="0">
              <a:solidFill>
                <a:schemeClr val="accent1"/>
              </a:solidFill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4114800"/>
            <a:ext cx="8686800" cy="2362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1219200" y="563334"/>
            <a:ext cx="7620000" cy="5602287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соответствии с Указаниями по заполнению формы федерального статистического наблюдения №12</a:t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все таблицы формы заполняются по всем </a:t>
            </a:r>
            <a:br>
              <a:rPr lang="ru-RU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строкам и графам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grpSp>
        <p:nvGrpSpPr>
          <p:cNvPr id="7" name="Группа 6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3716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Некоторые условия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контроля</a:t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Формы ФСН № 12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762000" y="1789322"/>
            <a:ext cx="8458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cs typeface="Times New Roman" pitchFamily="18" charset="0"/>
              </a:rPr>
              <a:t>Обязательно проводить </a:t>
            </a:r>
            <a:r>
              <a:rPr lang="ru-RU" sz="3200" b="1" dirty="0" err="1" smtClean="0">
                <a:solidFill>
                  <a:srgbClr val="0070C0"/>
                </a:solidFill>
                <a:cs typeface="Times New Roman" pitchFamily="18" charset="0"/>
              </a:rPr>
              <a:t>внутриформенный</a:t>
            </a:r>
            <a:r>
              <a:rPr lang="ru-RU" sz="3200" b="1" dirty="0">
                <a:solidFill>
                  <a:srgbClr val="0070C0"/>
                </a:solidFill>
                <a:cs typeface="Times New Roman" pitchFamily="18" charset="0"/>
              </a:rPr>
              <a:t>, </a:t>
            </a:r>
            <a:r>
              <a:rPr lang="ru-RU" sz="3200" b="1" dirty="0" err="1" smtClean="0">
                <a:solidFill>
                  <a:srgbClr val="0070C0"/>
                </a:solidFill>
                <a:cs typeface="Times New Roman" pitchFamily="18" charset="0"/>
              </a:rPr>
              <a:t>межформенный</a:t>
            </a:r>
            <a:r>
              <a:rPr lang="ru-RU" sz="3200" b="1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0070C0"/>
                </a:solidFill>
                <a:cs typeface="Times New Roman" pitchFamily="18" charset="0"/>
              </a:rPr>
              <a:t>и межгодовой </a:t>
            </a:r>
            <a:r>
              <a:rPr lang="ru-RU" sz="3200" b="1" dirty="0" smtClean="0">
                <a:solidFill>
                  <a:srgbClr val="0070C0"/>
                </a:solidFill>
                <a:cs typeface="Times New Roman" pitchFamily="18" charset="0"/>
              </a:rPr>
              <a:t>контроли!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00200" y="3048000"/>
            <a:ext cx="6629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70C0"/>
                </a:solidFill>
                <a:cs typeface="Times New Roman" pitchFamily="18" charset="0"/>
              </a:rPr>
              <a:t>Исключение:</a:t>
            </a:r>
            <a:br>
              <a:rPr lang="ru-RU" sz="2800" dirty="0">
                <a:solidFill>
                  <a:srgbClr val="0070C0"/>
                </a:solidFill>
                <a:cs typeface="Times New Roman" pitchFamily="18" charset="0"/>
              </a:rPr>
            </a:br>
            <a:r>
              <a:rPr lang="ru-RU" sz="2800" dirty="0">
                <a:solidFill>
                  <a:srgbClr val="0070C0"/>
                </a:solidFill>
                <a:cs typeface="Times New Roman" pitchFamily="18" charset="0"/>
              </a:rPr>
              <a:t>строка 10.4.1.1 – 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I20.0 –</a:t>
            </a:r>
            <a:r>
              <a:rPr lang="ru-RU" sz="2800" dirty="0">
                <a:solidFill>
                  <a:srgbClr val="0070C0"/>
                </a:solidFill>
                <a:cs typeface="Times New Roman" pitchFamily="18" charset="0"/>
              </a:rPr>
              <a:t>нестабильная стенокардия</a:t>
            </a:r>
            <a:br>
              <a:rPr lang="ru-RU" sz="2800" dirty="0">
                <a:solidFill>
                  <a:srgbClr val="0070C0"/>
                </a:solidFill>
                <a:cs typeface="Times New Roman" pitchFamily="18" charset="0"/>
              </a:rPr>
            </a:br>
            <a:r>
              <a:rPr lang="ru-RU" sz="2800" dirty="0">
                <a:solidFill>
                  <a:srgbClr val="0070C0"/>
                </a:solidFill>
                <a:cs typeface="Times New Roman" pitchFamily="18" charset="0"/>
              </a:rPr>
              <a:t>заполняется </a:t>
            </a:r>
            <a:r>
              <a:rPr lang="ru-RU" sz="2800" dirty="0" smtClean="0">
                <a:solidFill>
                  <a:srgbClr val="0070C0"/>
                </a:solidFill>
                <a:cs typeface="Times New Roman" pitchFamily="18" charset="0"/>
              </a:rPr>
              <a:t>по </a:t>
            </a:r>
            <a:r>
              <a:rPr lang="ru-RU" sz="2800" dirty="0">
                <a:solidFill>
                  <a:srgbClr val="0070C0"/>
                </a:solidFill>
                <a:cs typeface="Times New Roman" pitchFamily="18" charset="0"/>
              </a:rPr>
              <a:t>физическим лицам </a:t>
            </a:r>
            <a:br>
              <a:rPr lang="ru-RU" sz="2800" dirty="0">
                <a:solidFill>
                  <a:srgbClr val="0070C0"/>
                </a:solidFill>
                <a:cs typeface="Times New Roman" pitchFamily="18" charset="0"/>
              </a:rPr>
            </a:br>
            <a:r>
              <a:rPr lang="ru-RU" sz="2800" dirty="0">
                <a:solidFill>
                  <a:srgbClr val="0070C0"/>
                </a:solidFill>
                <a:cs typeface="Times New Roman" pitchFamily="18" charset="0"/>
              </a:rPr>
              <a:t>графы 4 и 7 !!!!!!!!!!!!!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066800" y="533400"/>
            <a:ext cx="72755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3200" b="1" dirty="0">
                <a:solidFill>
                  <a:schemeClr val="accent1"/>
                </a:solidFill>
              </a:rPr>
              <a:t>Форма ФСН №12</a:t>
            </a:r>
            <a:endParaRPr lang="ru-RU" sz="3200" b="1" kern="0" dirty="0">
              <a:solidFill>
                <a:schemeClr val="accent1"/>
              </a:solidFill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914400" y="1615440"/>
            <a:ext cx="77708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/>
            </a:pPr>
            <a:r>
              <a:rPr lang="ru-RU" sz="2600" kern="0" dirty="0">
                <a:solidFill>
                  <a:schemeClr val="accent1"/>
                </a:solidFill>
                <a:cs typeface="+mn-cs"/>
              </a:rPr>
              <a:t>повторно возникающие в течение года острые пневмонии, острая ревматическая лихорадка, острые и повторные инфаркты миокарда, острые нарушения мозгового кровообращения регистрируются как острые со знаком (+);</a:t>
            </a: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/>
            </a:pPr>
            <a:endParaRPr lang="ru-RU" sz="2600" kern="0" dirty="0">
              <a:solidFill>
                <a:schemeClr val="accent1"/>
              </a:solidFill>
              <a:cs typeface="+mn-cs"/>
            </a:endParaRP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/>
            </a:pPr>
            <a:r>
              <a:rPr lang="ru-RU" sz="2600" kern="0" dirty="0">
                <a:solidFill>
                  <a:schemeClr val="accent1"/>
                </a:solidFill>
                <a:cs typeface="+mn-cs"/>
              </a:rPr>
              <a:t>по строкам, соответствующим указанным патологическим состояниям графы 4 (всего) и 9 (впервые) таблиц 1000, 1500, 2000, 3000, 4000 д.б. равны 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9" y="91440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295400" y="152400"/>
            <a:ext cx="72755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3200" b="1" dirty="0">
                <a:solidFill>
                  <a:schemeClr val="accent1"/>
                </a:solidFill>
              </a:rPr>
              <a:t>Форма ФСН №12</a:t>
            </a:r>
            <a:endParaRPr lang="ru-RU" sz="3200" b="1" kern="0" dirty="0">
              <a:solidFill>
                <a:schemeClr val="accent1"/>
              </a:solidFill>
              <a:ea typeface="+mj-ea"/>
              <a:cs typeface="+mj-cs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419599" y="3200400"/>
            <a:ext cx="2514600" cy="1447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ВСЕГО = ВПЕРВЫЕ</a:t>
            </a:r>
          </a:p>
        </p:txBody>
      </p:sp>
      <p:cxnSp>
        <p:nvCxnSpPr>
          <p:cNvPr id="9" name="Прямая со стрелкой 8"/>
          <p:cNvCxnSpPr>
            <a:endCxn id="7" idx="0"/>
          </p:cNvCxnSpPr>
          <p:nvPr/>
        </p:nvCxnSpPr>
        <p:spPr>
          <a:xfrm>
            <a:off x="4876799" y="2743200"/>
            <a:ext cx="800100" cy="4572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endCxn id="7" idx="4"/>
          </p:cNvCxnSpPr>
          <p:nvPr/>
        </p:nvCxnSpPr>
        <p:spPr>
          <a:xfrm flipV="1">
            <a:off x="4876799" y="4648200"/>
            <a:ext cx="800100" cy="6096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endCxn id="7" idx="4"/>
          </p:cNvCxnSpPr>
          <p:nvPr/>
        </p:nvCxnSpPr>
        <p:spPr>
          <a:xfrm flipH="1" flipV="1">
            <a:off x="5676899" y="4648200"/>
            <a:ext cx="800100" cy="6096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5638799" y="2743200"/>
            <a:ext cx="762000" cy="4572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Овал 19"/>
          <p:cNvSpPr/>
          <p:nvPr/>
        </p:nvSpPr>
        <p:spPr>
          <a:xfrm>
            <a:off x="8762999" y="3124200"/>
            <a:ext cx="6858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3657599" y="3124200"/>
            <a:ext cx="6858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5" name="Группа 14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8" name="Прямоугольник 17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71600" y="303116"/>
            <a:ext cx="72755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3200" b="1" dirty="0">
                <a:solidFill>
                  <a:schemeClr val="accent1"/>
                </a:solidFill>
              </a:rPr>
              <a:t>Форма ФСН №12</a:t>
            </a:r>
            <a:endParaRPr lang="ru-RU" sz="3200" b="1" kern="0" dirty="0">
              <a:solidFill>
                <a:schemeClr val="accent1"/>
              </a:solidFill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990600" y="1267300"/>
            <a:ext cx="7770813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200" kern="0" dirty="0">
                <a:solidFill>
                  <a:schemeClr val="accent1"/>
                </a:solidFill>
              </a:rPr>
              <a:t>пациенты</a:t>
            </a:r>
            <a:r>
              <a:rPr lang="ru-RU" sz="2200" kern="0" dirty="0">
                <a:solidFill>
                  <a:schemeClr val="accent1"/>
                </a:solidFill>
                <a:cs typeface="+mn-cs"/>
              </a:rPr>
              <a:t> с острыми пневмониями наблюдаются в течение 6 месяцев, а затем снимаются с диспансерного учета (графа 15 – заболевшие во втором полугодии);</a:t>
            </a: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ru-RU" sz="2200" kern="0" dirty="0">
              <a:solidFill>
                <a:schemeClr val="accent1"/>
              </a:solidFill>
              <a:cs typeface="+mn-cs"/>
            </a:endParaRP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200" kern="0" dirty="0">
                <a:solidFill>
                  <a:schemeClr val="accent1"/>
                </a:solidFill>
                <a:cs typeface="+mn-cs"/>
              </a:rPr>
              <a:t>пациенты с острыми, повторными инфарктами миокарда и острыми нарушениями мозгового кровообращения наблюдаются в течение 28-30 дней, </a:t>
            </a:r>
            <a:r>
              <a:rPr lang="ru-RU" sz="2200" kern="0" dirty="0">
                <a:solidFill>
                  <a:schemeClr val="accent1"/>
                </a:solidFill>
              </a:rPr>
              <a:t>а затем снимаются с диспансерного учета (графа 15 – заболевшие в декабре месяце);</a:t>
            </a: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ru-RU" sz="2200" kern="0" dirty="0">
              <a:solidFill>
                <a:schemeClr val="accent1"/>
              </a:solidFill>
              <a:cs typeface="+mn-cs"/>
            </a:endParaRP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200" kern="0" dirty="0">
                <a:solidFill>
                  <a:schemeClr val="accent1"/>
                </a:solidFill>
              </a:rPr>
              <a:t>пациенты</a:t>
            </a:r>
            <a:r>
              <a:rPr lang="ru-RU" sz="2200" kern="0" dirty="0">
                <a:solidFill>
                  <a:schemeClr val="accent1"/>
                </a:solidFill>
                <a:cs typeface="+mn-cs"/>
              </a:rPr>
              <a:t> с острой ревматической лихорадкой наблюдаются в течение 3-х месяцев, </a:t>
            </a:r>
            <a:r>
              <a:rPr lang="ru-RU" sz="2200" kern="0" dirty="0">
                <a:solidFill>
                  <a:schemeClr val="accent1"/>
                </a:solidFill>
              </a:rPr>
              <a:t>а затем снимаются с диспансерного учета (графа 15 – заболевшие в четвертом квартале)</a:t>
            </a:r>
            <a:endParaRPr lang="ru-RU" sz="2200" kern="0" dirty="0">
              <a:solidFill>
                <a:schemeClr val="accent1"/>
              </a:solidFill>
              <a:cs typeface="+mn-cs"/>
            </a:endParaRP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/>
            </a:pPr>
            <a:endParaRPr lang="ru-RU" sz="2200" kern="0" dirty="0">
              <a:cs typeface="+mn-cs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066800" y="228600"/>
            <a:ext cx="72755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3200" b="1" dirty="0">
                <a:solidFill>
                  <a:schemeClr val="accent1"/>
                </a:solidFill>
              </a:rPr>
              <a:t>Форма ФСН №12</a:t>
            </a:r>
            <a:endParaRPr lang="ru-RU" sz="3200" b="1" kern="0" dirty="0">
              <a:solidFill>
                <a:schemeClr val="accent1"/>
              </a:solidFill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819149" y="1295400"/>
            <a:ext cx="77708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500" dirty="0">
                <a:solidFill>
                  <a:schemeClr val="accent1"/>
                </a:solidFill>
              </a:rPr>
              <a:t>некоторые острые заболевания (острый отит, острый миокардит, острые респираторные инфекции верхних и нижних дыхательных путей, грипп, травмы, за исключением последствий) регистрируются столько раз, сколько они возникают в течение отчетного года, при этом графа «Всего» должна быть равна графе «Зарегистрировано впервые» по соответствующим строкам;</a:t>
            </a: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ru-RU" sz="2500" dirty="0">
              <a:solidFill>
                <a:schemeClr val="accent1"/>
              </a:solidFill>
            </a:endParaRP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500" kern="0" dirty="0">
                <a:solidFill>
                  <a:schemeClr val="accent1"/>
                </a:solidFill>
                <a:cs typeface="+mn-cs"/>
              </a:rPr>
              <a:t>при </a:t>
            </a:r>
            <a:r>
              <a:rPr lang="ru-RU" sz="2500" dirty="0">
                <a:solidFill>
                  <a:schemeClr val="accent1"/>
                </a:solidFill>
                <a:cs typeface="Times New Roman" pitchFamily="18" charset="0"/>
              </a:rPr>
              <a:t>обострении хронических заболеваний регистрируют эти хронические заболевания, а не их острые формы</a:t>
            </a:r>
            <a:endParaRPr lang="ru-RU" sz="2500" kern="0" dirty="0">
              <a:solidFill>
                <a:schemeClr val="accent1"/>
              </a:solidFill>
              <a:cs typeface="+mn-cs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295400" y="457200"/>
            <a:ext cx="72755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3200" b="1" dirty="0">
                <a:solidFill>
                  <a:schemeClr val="accent1"/>
                </a:solidFill>
              </a:rPr>
              <a:t>Форма ФСН №12</a:t>
            </a:r>
            <a:endParaRPr lang="ru-RU" sz="3200" b="1" kern="0" dirty="0">
              <a:solidFill>
                <a:schemeClr val="accent1"/>
              </a:solidFill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85800" y="1397000"/>
            <a:ext cx="77708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600" dirty="0">
                <a:solidFill>
                  <a:schemeClr val="accent1"/>
                </a:solidFill>
              </a:rPr>
              <a:t>т.к. продолжительность стенокардии в МКБ-10 не определена, стенокардия регистрируется как самостоятельное заболевание, впервые выявленное – первый раз в жизни, а затем – один раз в год со знаком (–)</a:t>
            </a: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ru-RU" sz="2600" dirty="0"/>
          </a:p>
          <a:p>
            <a:pPr marL="342900" indent="-342900" algn="ctr"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ru-RU" sz="2600" b="1" dirty="0">
                <a:solidFill>
                  <a:srgbClr val="FF0000"/>
                </a:solidFill>
              </a:rPr>
              <a:t>Случаи приступов стенокардии при атеросклеротической болезни сердца как самостоятельные заболевания не регистрируются!!!</a:t>
            </a:r>
            <a:endParaRPr lang="ru-RU" sz="2600" b="1" kern="0" dirty="0">
              <a:solidFill>
                <a:srgbClr val="FF0000"/>
              </a:solidFill>
              <a:cs typeface="+mn-cs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Прямоугольник 97"/>
          <p:cNvSpPr>
            <a:spLocks noChangeArrowheads="1"/>
          </p:cNvSpPr>
          <p:nvPr/>
        </p:nvSpPr>
        <p:spPr bwMode="auto">
          <a:xfrm>
            <a:off x="527051" y="692150"/>
            <a:ext cx="11330516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1pPr>
            <a:lvl2pPr marL="742950" indent="-285750"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2pPr>
            <a:lvl3pPr marL="1143000" indent="-228600"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3pPr>
            <a:lvl4pPr marL="1600200" indent="-228600"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4pPr>
            <a:lvl5pPr marL="2057400" indent="-228600"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9pPr>
          </a:lstStyle>
          <a:p>
            <a:pPr eaLnBrk="1" latinLnBrk="1" hangingPunct="1"/>
            <a:endParaRPr lang="ru-RU" altLang="ru-RU" sz="24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latinLnBrk="1" hangingPunct="1"/>
            <a:endParaRPr lang="ru-RU" altLang="ru-RU" sz="24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latinLnBrk="1" hangingPunct="1"/>
            <a:r>
              <a:rPr lang="ru-RU" alt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eaLnBrk="1" latinLnBrk="1" hangingPunct="1"/>
            <a:r>
              <a:rPr lang="ru-RU" alt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  <p:sp>
        <p:nvSpPr>
          <p:cNvPr id="5124" name="Прямоугольник 3"/>
          <p:cNvSpPr>
            <a:spLocks noChangeArrowheads="1"/>
          </p:cNvSpPr>
          <p:nvPr/>
        </p:nvSpPr>
        <p:spPr bwMode="auto">
          <a:xfrm>
            <a:off x="624418" y="836614"/>
            <a:ext cx="10272181" cy="3847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1pPr>
            <a:lvl2pPr marL="742950" indent="-285750"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2pPr>
            <a:lvl3pPr marL="1143000" indent="-228600"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3pPr>
            <a:lvl4pPr marL="1600200" indent="-228600"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4pPr>
            <a:lvl5pPr marL="2057400" indent="-228600"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9pPr>
          </a:lstStyle>
          <a:p>
            <a:pPr eaLnBrk="1" latinLnBrk="1" hangingPunct="1"/>
            <a:r>
              <a:rPr lang="ru-RU" alt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eaLnBrk="1" latinLnBrk="1" hangingPunct="1"/>
            <a:endParaRPr lang="ru-RU" altLang="ru-RU" sz="24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latinLnBrk="1" hangingPunct="1"/>
            <a:r>
              <a:rPr lang="ru-RU" altLang="ru-RU" sz="24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altLang="ru-RU" sz="28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Организация, имеющая в своем составе </a:t>
            </a:r>
            <a:r>
              <a:rPr lang="ru-RU" alt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подразделения</a:t>
            </a:r>
            <a:r>
              <a:rPr lang="ru-RU" altLang="ru-RU" sz="28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endParaRPr lang="ru-RU" altLang="ru-RU" sz="28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latinLnBrk="1" hangingPunct="1"/>
            <a:r>
              <a:rPr lang="ru-RU" alt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оказывающие </a:t>
            </a:r>
            <a:r>
              <a:rPr lang="ru-RU" altLang="ru-RU" sz="28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медицинскую помощь в </a:t>
            </a:r>
            <a:r>
              <a:rPr lang="ru-RU" alt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амбулаторных </a:t>
            </a:r>
            <a:r>
              <a:rPr lang="ru-RU" altLang="ru-RU" sz="28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условиях </a:t>
            </a:r>
            <a:endParaRPr lang="ru-RU" altLang="ru-RU" sz="28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latinLnBrk="1" hangingPunct="1"/>
            <a:r>
              <a:rPr lang="ru-RU" alt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altLang="ru-RU" sz="28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ведущая только </a:t>
            </a:r>
            <a:r>
              <a:rPr lang="ru-RU" alt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консультативный </a:t>
            </a:r>
            <a:r>
              <a:rPr lang="ru-RU" altLang="ru-RU" sz="28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прием, составляет форму по </a:t>
            </a:r>
            <a:endParaRPr lang="ru-RU" altLang="ru-RU" sz="28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latinLnBrk="1" hangingPunct="1"/>
            <a:r>
              <a:rPr lang="ru-RU" alt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соответствующим </a:t>
            </a:r>
            <a:r>
              <a:rPr lang="ru-RU" altLang="ru-RU" sz="28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строкам лишь в том случае, если в данной </a:t>
            </a:r>
            <a:endParaRPr lang="ru-RU" altLang="ru-RU" sz="28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latinLnBrk="1" hangingPunct="1"/>
            <a:r>
              <a:rPr lang="ru-RU" alt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организации </a:t>
            </a:r>
            <a:r>
              <a:rPr lang="ru-RU" altLang="ru-RU" sz="28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пациентов  не только выявляются  эти </a:t>
            </a:r>
            <a:r>
              <a:rPr lang="ru-RU" alt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заболевания</a:t>
            </a:r>
            <a:r>
              <a:rPr lang="ru-RU" altLang="ru-RU" sz="28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но </a:t>
            </a:r>
            <a:r>
              <a:rPr lang="ru-RU" alt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altLang="ru-RU" sz="28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осуществляется </a:t>
            </a:r>
            <a:r>
              <a:rPr lang="ru-RU" altLang="ru-RU" sz="28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их лечение</a:t>
            </a:r>
            <a:r>
              <a:rPr lang="ru-RU" altLang="ru-RU" sz="28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endParaRPr lang="ru-RU" altLang="ru-RU" sz="28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latinLnBrk="1" hangingPunct="1"/>
            <a:r>
              <a:rPr lang="ru-RU" alt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также </a:t>
            </a:r>
            <a:r>
              <a:rPr lang="ru-RU" altLang="ru-RU" sz="28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altLang="ru-RU" sz="28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диспансерное наблюдение за пациентами</a:t>
            </a:r>
            <a:r>
              <a:rPr lang="ru-RU" altLang="ru-RU" sz="28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800" b="0" dirty="0">
              <a:solidFill>
                <a:schemeClr val="tx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871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143000" y="457200"/>
            <a:ext cx="72755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3200" b="1" dirty="0">
                <a:solidFill>
                  <a:schemeClr val="accent1"/>
                </a:solidFill>
              </a:rPr>
              <a:t>Форма ФСН №12</a:t>
            </a:r>
            <a:endParaRPr lang="ru-RU" sz="3200" b="1" kern="0" dirty="0">
              <a:solidFill>
                <a:schemeClr val="accent1"/>
              </a:solidFill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762000" y="1600200"/>
            <a:ext cx="77708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800" dirty="0">
                <a:solidFill>
                  <a:schemeClr val="accent1"/>
                </a:solidFill>
              </a:rPr>
              <a:t>отдельные состояния, возникающие в перинатальном периоде у детей регистрируются как острые (графа «Всего» должна быть равна графе «Зарегистрировано впервые»), дети наблюдаются в течение 1 месяца, поэтому в графе «Состоит под диспансерным наблюдением» на конец отчетного периода показывают только тех детей, у которых эти состояния развились в декабре месяце отчетного года</a:t>
            </a:r>
            <a:endParaRPr lang="ru-RU" sz="2600" kern="0" dirty="0">
              <a:solidFill>
                <a:schemeClr val="accent1"/>
              </a:solidFill>
              <a:cs typeface="+mn-cs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143000" y="381000"/>
            <a:ext cx="72755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3200" b="1" dirty="0">
                <a:solidFill>
                  <a:schemeClr val="accent1"/>
                </a:solidFill>
              </a:rPr>
              <a:t>Форма ФСН №12</a:t>
            </a:r>
            <a:endParaRPr lang="ru-RU" sz="3200" b="1" kern="0" dirty="0">
              <a:solidFill>
                <a:schemeClr val="accent1"/>
              </a:solidFill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895349" y="1371600"/>
            <a:ext cx="77708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600" dirty="0">
                <a:solidFill>
                  <a:schemeClr val="accent1"/>
                </a:solidFill>
              </a:rPr>
              <a:t>строка 17.0 «отдельные состояния, возникающие в перинатальном периоде» таблиц 2000 и 3000 заполняется только в случаях перинатальной смертности и касается состояния здоровья матери;</a:t>
            </a: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ru-RU" sz="2600" kern="0" dirty="0">
              <a:solidFill>
                <a:schemeClr val="accent1"/>
              </a:solidFill>
              <a:cs typeface="+mn-cs"/>
            </a:endParaRP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600" kern="0" dirty="0">
                <a:solidFill>
                  <a:schemeClr val="accent1"/>
                </a:solidFill>
                <a:cs typeface="+mn-cs"/>
              </a:rPr>
              <a:t>данные случаи кодируются кодами Р00-Р04, а не кодами </a:t>
            </a:r>
            <a:r>
              <a:rPr lang="en-US" sz="2600" kern="0" dirty="0">
                <a:solidFill>
                  <a:schemeClr val="accent1"/>
                </a:solidFill>
                <a:cs typeface="+mn-cs"/>
              </a:rPr>
              <a:t>XV</a:t>
            </a:r>
            <a:r>
              <a:rPr lang="ru-RU" sz="2600" kern="0" dirty="0">
                <a:solidFill>
                  <a:schemeClr val="accent1"/>
                </a:solidFill>
                <a:cs typeface="+mn-cs"/>
              </a:rPr>
              <a:t> класса (Беременность, роды и послеродовый период;</a:t>
            </a: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ru-RU" sz="2600" kern="0" dirty="0">
              <a:solidFill>
                <a:schemeClr val="accent1"/>
              </a:solidFill>
              <a:cs typeface="+mn-cs"/>
            </a:endParaRP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600" kern="0" dirty="0">
                <a:solidFill>
                  <a:schemeClr val="accent1"/>
                </a:solidFill>
                <a:cs typeface="+mn-cs"/>
              </a:rPr>
              <a:t>в связи с чем, в таблице 1000 коды МКБ-10</a:t>
            </a:r>
            <a:r>
              <a:rPr lang="ru-RU" sz="2600" kern="0" dirty="0">
                <a:cs typeface="+mn-cs"/>
              </a:rPr>
              <a:t> </a:t>
            </a:r>
            <a:r>
              <a:rPr lang="en-US" sz="2600" kern="0" dirty="0">
                <a:solidFill>
                  <a:srgbClr val="FF0000"/>
                </a:solidFill>
                <a:cs typeface="+mn-cs"/>
              </a:rPr>
              <a:t>P</a:t>
            </a:r>
            <a:r>
              <a:rPr lang="ru-RU" sz="2600" kern="0" dirty="0">
                <a:solidFill>
                  <a:srgbClr val="FF0000"/>
                </a:solidFill>
                <a:cs typeface="+mn-cs"/>
              </a:rPr>
              <a:t>05-96</a:t>
            </a:r>
            <a:r>
              <a:rPr lang="ru-RU" sz="2600" kern="0" dirty="0">
                <a:cs typeface="+mn-cs"/>
              </a:rPr>
              <a:t>, </a:t>
            </a:r>
            <a:r>
              <a:rPr lang="ru-RU" sz="2600" kern="0" dirty="0">
                <a:solidFill>
                  <a:schemeClr val="accent1"/>
                </a:solidFill>
                <a:cs typeface="+mn-cs"/>
              </a:rPr>
              <a:t>в таблицах 2000 и 3000 – </a:t>
            </a:r>
            <a:r>
              <a:rPr lang="en-US" sz="2600" kern="0" dirty="0">
                <a:solidFill>
                  <a:srgbClr val="FF0000"/>
                </a:solidFill>
                <a:cs typeface="+mn-cs"/>
              </a:rPr>
              <a:t>P</a:t>
            </a:r>
            <a:r>
              <a:rPr lang="ru-RU" sz="2600" kern="0" dirty="0">
                <a:solidFill>
                  <a:srgbClr val="FF0000"/>
                </a:solidFill>
                <a:cs typeface="+mn-cs"/>
              </a:rPr>
              <a:t>00-04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143000" y="381000"/>
            <a:ext cx="72755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3200" b="1" dirty="0">
                <a:solidFill>
                  <a:schemeClr val="accent1"/>
                </a:solidFill>
              </a:rPr>
              <a:t>Форма ФСН №12</a:t>
            </a:r>
            <a:endParaRPr lang="ru-RU" sz="3200" b="1" kern="0" dirty="0">
              <a:solidFill>
                <a:schemeClr val="accent1"/>
              </a:solidFill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895349" y="1600200"/>
            <a:ext cx="77708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600" dirty="0">
                <a:solidFill>
                  <a:schemeClr val="accent1"/>
                </a:solidFill>
              </a:rPr>
              <a:t>по классу «Некоторые инфекционные и паразитарные болезни» Форма заполняется на основании  учётной формы № 060/у «Журнал учёта инфекционных заболеваний»;</a:t>
            </a: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ru-RU" sz="2600" dirty="0">
              <a:solidFill>
                <a:schemeClr val="accent1"/>
              </a:solidFill>
            </a:endParaRP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600" dirty="0">
                <a:solidFill>
                  <a:schemeClr val="accent1"/>
                </a:solidFill>
              </a:rPr>
              <a:t>по строкам «Злокачественные новообразования» и «Психические расстройства» Форма должна совпадать с соответствующими специализированными Формами по количеству зарегистрированных заболеваний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271016" y="533400"/>
            <a:ext cx="72755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3200" b="1" dirty="0">
                <a:solidFill>
                  <a:schemeClr val="accent1"/>
                </a:solidFill>
              </a:rPr>
              <a:t>Форма ФСН №12</a:t>
            </a:r>
            <a:endParaRPr lang="ru-RU" sz="3200" b="1" kern="0" dirty="0">
              <a:solidFill>
                <a:schemeClr val="accent1"/>
              </a:solidFill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143000" y="1859321"/>
            <a:ext cx="7770813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600" dirty="0">
                <a:solidFill>
                  <a:schemeClr val="accent1"/>
                </a:solidFill>
                <a:cs typeface="Times New Roman" pitchFamily="18" charset="0"/>
              </a:rPr>
              <a:t>состояния класса </a:t>
            </a:r>
            <a:r>
              <a:rPr lang="en-US" sz="2600" dirty="0">
                <a:solidFill>
                  <a:schemeClr val="accent1"/>
                </a:solidFill>
                <a:cs typeface="Times New Roman" pitchFamily="18" charset="0"/>
              </a:rPr>
              <a:t>XVIII</a:t>
            </a:r>
            <a:r>
              <a:rPr lang="ru-RU" sz="2600" dirty="0">
                <a:solidFill>
                  <a:schemeClr val="accent1"/>
                </a:solidFill>
                <a:cs typeface="Times New Roman" pitchFamily="18" charset="0"/>
              </a:rPr>
              <a:t> «Симптомы, признаки и отклонения от нормы, выявленные при клинических и лабораторных исследованиях, не классифицированные в других рубриках» (стр. 19.0), как правило, не должны регистрироваться;</a:t>
            </a: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ru-RU" sz="2600" dirty="0">
              <a:solidFill>
                <a:schemeClr val="accent1"/>
              </a:solidFill>
              <a:cs typeface="Times New Roman" pitchFamily="18" charset="0"/>
            </a:endParaRP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600" dirty="0">
                <a:solidFill>
                  <a:schemeClr val="accent1"/>
                </a:solidFill>
                <a:cs typeface="Times New Roman" pitchFamily="18" charset="0"/>
              </a:rPr>
              <a:t>в данный класс рекомендовано включать тубинфицированность и вираж туберкулиновых проб</a:t>
            </a: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ru-RU" sz="2600" dirty="0">
              <a:solidFill>
                <a:schemeClr val="accent1"/>
              </a:solidFill>
            </a:endParaRP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ru-RU" sz="2600" dirty="0">
              <a:solidFill>
                <a:schemeClr val="accent1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14449" y="762000"/>
            <a:ext cx="72755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3200" b="1" dirty="0">
                <a:solidFill>
                  <a:schemeClr val="accent1"/>
                </a:solidFill>
              </a:rPr>
              <a:t>Форма ФСН №12</a:t>
            </a:r>
            <a:endParaRPr lang="ru-RU" sz="3200" b="1" kern="0" dirty="0">
              <a:solidFill>
                <a:schemeClr val="accent1"/>
              </a:solidFill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066800" y="2209800"/>
            <a:ext cx="7770813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800" dirty="0">
                <a:solidFill>
                  <a:schemeClr val="accent1"/>
                </a:solidFill>
                <a:cs typeface="Times New Roman" pitchFamily="18" charset="0"/>
              </a:rPr>
              <a:t>состояния класса «Травмы, отравления и некоторые другие последствия воздействия внешних причин» (стр. 20.0) должны соответствовать патологическим состояниям, указанным в форме №57 «Сведения о травмах, отравлениях и некоторых других последствиях воздействия внешних причин» </a:t>
            </a:r>
            <a:endParaRPr lang="ru-RU" sz="2800" dirty="0">
              <a:solidFill>
                <a:schemeClr val="accent1"/>
              </a:solidFill>
            </a:endParaRP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ru-RU" sz="2800" dirty="0">
              <a:solidFill>
                <a:schemeClr val="accent1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73660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ФСН № 12</a:t>
            </a:r>
            <a:b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2057400"/>
            <a:ext cx="9067800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составлении формы необходимо учитывать данные следующих отчетных форм:</a:t>
            </a:r>
          </a:p>
          <a:p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форма № 030 П/о, форма № 030 Д/с</a:t>
            </a:r>
          </a:p>
          <a:p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№ 131 таблица 5001 (иметь при сдаче формы на бумажном носителе за подписью руководителя)</a:t>
            </a:r>
          </a:p>
          <a:p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мониторинги смертности по 7 нозологиям</a:t>
            </a:r>
          </a:p>
          <a:p>
            <a:endParaRPr lang="ru-RU" sz="28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Условие контроля общего числа зарегистрированных заболеваний:</a:t>
            </a:r>
            <a:b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из графы 15 за 2017 год выносим на поля  убираем из них переходных по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возрасту, к ним прибавляем данные графы 9 и полученная сумма должна быть больше или равна данным в графе 4 – </a:t>
            </a:r>
            <a:r>
              <a:rPr lang="ru-RU" sz="20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идеальное условие контроля!!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0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133600"/>
            <a:ext cx="9296399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181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10312"/>
            <a:ext cx="8686800" cy="2380488"/>
          </a:xfrm>
        </p:spPr>
        <p:txBody>
          <a:bodyPr>
            <a:noAutofit/>
          </a:bodyPr>
          <a:lstStyle/>
          <a:p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Условие контроля движения 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диспансерного 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  <a:b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из формы № 12 за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 год из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графы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выносим на «поля»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них убираем переходных по возрасту,  потом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прибавляем данные графы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 прибывших с ДУ с другой МО, «территории», получаем данные </a:t>
            </a:r>
            <a:r>
              <a:rPr lang="ru-RU" sz="20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графу 8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из нее 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вычитаем данные графы 14 и выходим на графу 15 –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идеальное условие контроля!!!</a:t>
            </a:r>
            <a:br>
              <a:rPr lang="ru-RU" sz="20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р.8 – гр.14 = гр.15 - </a:t>
            </a:r>
            <a:r>
              <a:rPr lang="ru-RU" sz="20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обязательное условие контроля!!!!!!!!!!</a:t>
            </a:r>
          </a:p>
        </p:txBody>
      </p:sp>
      <p:pic>
        <p:nvPicPr>
          <p:cNvPr id="1032" name="Picture 8" descr="C:\Users\Галина\Music\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200000">
            <a:off x="3267190" y="-142990"/>
            <a:ext cx="3905021" cy="952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427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915400" cy="2286000"/>
          </a:xfrm>
        </p:spPr>
        <p:txBody>
          <a:bodyPr>
            <a:noAutofit/>
          </a:bodyPr>
          <a:lstStyle/>
          <a:p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графы 8:</a:t>
            </a:r>
            <a:b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данных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№ 12 за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 год из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графы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 из них убираем переходных по возрасту,  потом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прибавляем данные графы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 прибывших с ДУ с другой МО, «территории», и получаем данные 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графу 8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3733800"/>
            <a:ext cx="8596668" cy="23075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таблицей 1000 в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подтабличной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строке 1001 от руки дописываем число переведенных из диспансерной группы детей в подростковый возраст!!!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90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199" y="1514874"/>
            <a:ext cx="8534400" cy="1533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371600" y="304800"/>
            <a:ext cx="72755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3200" b="1" dirty="0">
                <a:solidFill>
                  <a:schemeClr val="accent1"/>
                </a:solidFill>
              </a:rPr>
              <a:t>Форма ФСН №12 (структура)</a:t>
            </a:r>
            <a:endParaRPr lang="ru-RU" sz="3200" b="1" kern="0" dirty="0">
              <a:solidFill>
                <a:schemeClr val="accent1"/>
              </a:solidFill>
              <a:ea typeface="+mj-ea"/>
              <a:cs typeface="+mj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761999" y="2971800"/>
            <a:ext cx="8534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5522913" y="1905000"/>
            <a:ext cx="6248400" cy="58353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переведено в возрастную группу 15-17 лет 4_______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9" name="Прямоугольник 18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Объект 2"/>
          <p:cNvSpPr>
            <a:spLocks noGrp="1"/>
          </p:cNvSpPr>
          <p:nvPr>
            <p:ph idx="1"/>
          </p:nvPr>
        </p:nvSpPr>
        <p:spPr>
          <a:xfrm>
            <a:off x="677334" y="3352800"/>
            <a:ext cx="9457266" cy="1676400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подтабличную</a:t>
            </a:r>
            <a:r>
              <a:rPr lang="ru-RU" sz="2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строку 1001 добавляем графу 4 – переведено в возрастную группу 15-17 лет _____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предоставляется по такому же принципу, что и в графу 4 </a:t>
            </a:r>
            <a:r>
              <a:rPr lang="ru-RU" sz="2000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подтабличной</a:t>
            </a:r>
            <a:r>
              <a:rPr lang="ru-RU" sz="2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строки 2001.</a:t>
            </a:r>
            <a:endParaRPr lang="ru-RU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8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Прямоугольник 37"/>
          <p:cNvSpPr>
            <a:spLocks noChangeArrowheads="1"/>
          </p:cNvSpPr>
          <p:nvPr/>
        </p:nvSpPr>
        <p:spPr bwMode="auto">
          <a:xfrm>
            <a:off x="719667" y="836613"/>
            <a:ext cx="111379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1pPr>
            <a:lvl2pPr marL="742950" indent="-285750"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2pPr>
            <a:lvl3pPr marL="1143000" indent="-228600"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3pPr>
            <a:lvl4pPr marL="1600200" indent="-228600"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4pPr>
            <a:lvl5pPr marL="2057400" indent="-228600"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9pPr>
          </a:lstStyle>
          <a:p>
            <a:pPr eaLnBrk="1" latinLnBrk="1" hangingPunct="1"/>
            <a:endParaRPr lang="ru-RU" altLang="ru-RU" sz="24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latinLnBrk="1" hangingPunct="1"/>
            <a:endParaRPr lang="ru-RU" altLang="ru-RU" sz="24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latinLnBrk="1" hangingPunct="1"/>
            <a:endParaRPr lang="ru-RU" altLang="ru-RU" sz="24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6" name="Заголовок 4"/>
          <p:cNvSpPr>
            <a:spLocks noGrp="1"/>
          </p:cNvSpPr>
          <p:nvPr>
            <p:ph type="title"/>
          </p:nvPr>
        </p:nvSpPr>
        <p:spPr bwMode="auto">
          <a:xfrm>
            <a:off x="609600" y="2349500"/>
            <a:ext cx="8382000" cy="27352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alt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Изменения в форме 12 за 2018 год  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69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381000"/>
            <a:ext cx="6781800" cy="12192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Условие контроля «прочей группы»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 графам!!!!!!!!!!!</a:t>
            </a:r>
            <a:b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C:\Users\Галина\Music\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200000">
            <a:off x="1835537" y="-304121"/>
            <a:ext cx="5396730" cy="830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040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Формы ФСН № 12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проведение </a:t>
            </a:r>
            <a:r>
              <a:rPr lang="ru-RU" sz="2800" b="1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внутритабличного</a:t>
            </a: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800" b="1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внутриформенного</a:t>
            </a: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контролей</a:t>
            </a: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предоставление их в </a:t>
            </a:r>
            <a:r>
              <a:rPr lang="ru-RU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распечатаном</a:t>
            </a:r>
            <a:r>
              <a:rPr lang="ru-RU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виде</a:t>
            </a:r>
            <a:r>
              <a:rPr lang="ru-RU" sz="28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сдаче Формы</a:t>
            </a:r>
          </a:p>
          <a:p>
            <a:pPr marL="0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107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5257800" y="304799"/>
            <a:ext cx="5876925" cy="6230154"/>
          </a:xfrm>
        </p:spPr>
        <p:txBody>
          <a:bodyPr/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Дорогие коллеги!</a:t>
            </a:r>
            <a:r>
              <a:rPr lang="ru-RU" sz="2000" b="1" i="1" dirty="0" smtClean="0"/>
              <a:t/>
            </a:r>
            <a:br>
              <a:rPr lang="ru-RU" sz="2000" b="1" i="1" dirty="0" smtClean="0"/>
            </a:br>
            <a:r>
              <a:rPr lang="ru-RU" sz="3200" b="1" dirty="0" smtClean="0">
                <a:solidFill>
                  <a:srgbClr val="CD098C"/>
                </a:solidFill>
                <a:latin typeface="Gabriola" panose="04040605051002020D02" pitchFamily="82" charset="0"/>
              </a:rPr>
              <a:t>С </a:t>
            </a:r>
            <a:r>
              <a:rPr lang="ru-RU" sz="3200" b="1" dirty="0">
                <a:solidFill>
                  <a:srgbClr val="CD098C"/>
                </a:solidFill>
                <a:latin typeface="Gabriola" panose="04040605051002020D02" pitchFamily="82" charset="0"/>
              </a:rPr>
              <a:t>Новым годом! </a:t>
            </a:r>
            <a:r>
              <a:rPr lang="ru-RU" sz="3200" b="1" dirty="0" smtClean="0">
                <a:solidFill>
                  <a:srgbClr val="CD098C"/>
                </a:solidFill>
                <a:latin typeface="Gabriola" panose="04040605051002020D02" pitchFamily="82" charset="0"/>
              </a:rPr>
              <a:t/>
            </a:r>
            <a:br>
              <a:rPr lang="ru-RU" sz="3200" b="1" dirty="0" smtClean="0">
                <a:solidFill>
                  <a:srgbClr val="CD098C"/>
                </a:solidFill>
                <a:latin typeface="Gabriola" panose="04040605051002020D02" pitchFamily="82" charset="0"/>
              </a:rPr>
            </a:br>
            <a:r>
              <a:rPr lang="ru-RU" sz="2800" b="1" dirty="0" smtClean="0">
                <a:solidFill>
                  <a:srgbClr val="CD098C"/>
                </a:solidFill>
                <a:latin typeface="Gabriola" panose="04040605051002020D02" pitchFamily="82" charset="0"/>
              </a:rPr>
              <a:t/>
            </a:r>
            <a:br>
              <a:rPr lang="ru-RU" sz="2800" b="1" dirty="0" smtClean="0">
                <a:solidFill>
                  <a:srgbClr val="CD098C"/>
                </a:solidFill>
                <a:latin typeface="Gabriola" panose="04040605051002020D02" pitchFamily="82" charset="0"/>
              </a:rPr>
            </a:b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Gabriola" panose="04040605051002020D02" pitchFamily="82" charset="0"/>
              </a:rPr>
              <a:t>Пусть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Gabriola" panose="04040605051002020D02" pitchFamily="82" charset="0"/>
              </a:rPr>
              <a:t>этот год принесет нам много счастья, удачи, улыбок, тепла и света.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Gabriola" panose="04040605051002020D02" pitchFamily="82" charset="0"/>
              </a:rPr>
              <a:t/>
            </a:r>
            <a:b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Gabriola" panose="04040605051002020D02" pitchFamily="82" charset="0"/>
              </a:rPr>
            </a:br>
            <a:r>
              <a:rPr lang="ru-RU" sz="2800" b="1" dirty="0" smtClean="0">
                <a:latin typeface="Gabriola" panose="04040605051002020D02" pitchFamily="82" charset="0"/>
              </a:rPr>
              <a:t/>
            </a:r>
            <a:br>
              <a:rPr lang="ru-RU" sz="2800" b="1" dirty="0" smtClean="0">
                <a:latin typeface="Gabriola" panose="04040605051002020D02" pitchFamily="82" charset="0"/>
              </a:rPr>
            </a:br>
            <a:r>
              <a:rPr lang="ru-RU" sz="2800" b="1" dirty="0" smtClean="0">
                <a:solidFill>
                  <a:srgbClr val="8744AC"/>
                </a:solidFill>
                <a:latin typeface="Gabriola" panose="04040605051002020D02" pitchFamily="82" charset="0"/>
              </a:rPr>
              <a:t>Пусть </a:t>
            </a:r>
            <a:r>
              <a:rPr lang="ru-RU" sz="2800" b="1" dirty="0">
                <a:solidFill>
                  <a:srgbClr val="8744AC"/>
                </a:solidFill>
                <a:latin typeface="Gabriola" panose="04040605051002020D02" pitchFamily="82" charset="0"/>
              </a:rPr>
              <a:t>он будет полон ярких красок, приятных впечатлений и радостных событий. </a:t>
            </a:r>
            <a:r>
              <a:rPr lang="ru-RU" sz="2800" b="1" dirty="0" smtClean="0">
                <a:solidFill>
                  <a:srgbClr val="8744AC"/>
                </a:solidFill>
                <a:latin typeface="Gabriola" panose="04040605051002020D02" pitchFamily="82" charset="0"/>
              </a:rPr>
              <a:t/>
            </a:r>
            <a:br>
              <a:rPr lang="ru-RU" sz="2800" b="1" dirty="0" smtClean="0">
                <a:solidFill>
                  <a:srgbClr val="8744AC"/>
                </a:solidFill>
                <a:latin typeface="Gabriola" panose="04040605051002020D02" pitchFamily="82" charset="0"/>
              </a:rPr>
            </a:br>
            <a:r>
              <a:rPr lang="ru-RU" sz="2800" b="1" dirty="0" smtClean="0">
                <a:latin typeface="Gabriola" panose="04040605051002020D02" pitchFamily="82" charset="0"/>
              </a:rPr>
              <a:t/>
            </a:r>
            <a:br>
              <a:rPr lang="ru-RU" sz="2800" b="1" dirty="0" smtClean="0">
                <a:latin typeface="Gabriola" panose="04040605051002020D02" pitchFamily="82" charset="0"/>
              </a:rPr>
            </a:br>
            <a:r>
              <a:rPr lang="ru-RU" sz="2800" b="1" dirty="0" smtClean="0">
                <a:solidFill>
                  <a:srgbClr val="FF6600"/>
                </a:solidFill>
                <a:latin typeface="Gabriola" panose="04040605051002020D02" pitchFamily="82" charset="0"/>
              </a:rPr>
              <a:t>Желаю </a:t>
            </a:r>
            <a:r>
              <a:rPr lang="ru-RU" sz="2800" b="1" dirty="0">
                <a:solidFill>
                  <a:srgbClr val="FF6600"/>
                </a:solidFill>
                <a:latin typeface="Gabriola" panose="04040605051002020D02" pitchFamily="82" charset="0"/>
              </a:rPr>
              <a:t>всем в новом году быть здоровыми, красивыми, любимыми и успешными!</a:t>
            </a:r>
            <a:br>
              <a:rPr lang="ru-RU" sz="2800" b="1" dirty="0">
                <a:solidFill>
                  <a:srgbClr val="FF6600"/>
                </a:solidFill>
                <a:latin typeface="Gabriola" panose="04040605051002020D02" pitchFamily="82" charset="0"/>
              </a:rPr>
            </a:br>
            <a:r>
              <a:rPr lang="ru-RU" sz="2800" b="1" dirty="0" smtClean="0">
                <a:latin typeface="Gabriola" panose="04040605051002020D02" pitchFamily="82" charset="0"/>
              </a:rPr>
              <a:t/>
            </a:r>
            <a:br>
              <a:rPr lang="ru-RU" sz="2800" b="1" dirty="0" smtClean="0">
                <a:latin typeface="Gabriola" panose="04040605051002020D02" pitchFamily="82" charset="0"/>
              </a:rPr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i="1" dirty="0" smtClean="0">
                <a:solidFill>
                  <a:srgbClr val="FF0000"/>
                </a:solidFill>
              </a:rPr>
              <a:t>С Новым Годом!!!</a:t>
            </a:r>
            <a:br>
              <a:rPr lang="ru-RU" sz="2000" b="1" i="1" dirty="0" smtClean="0">
                <a:solidFill>
                  <a:srgbClr val="FF0000"/>
                </a:solidFill>
              </a:rPr>
            </a:br>
            <a:endParaRPr lang="ru-RU" sz="2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://webserver.modus2.ru/images/6306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86" y="-10887"/>
            <a:ext cx="5497286" cy="685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1752600"/>
            <a:ext cx="8610600" cy="2133600"/>
          </a:xfrm>
        </p:spPr>
        <p:txBody>
          <a:bodyPr/>
          <a:lstStyle/>
          <a:p>
            <a:pPr algn="ctr" eaLnBrk="1" hangingPunct="1"/>
            <a:r>
              <a:rPr lang="ru-RU" b="1" dirty="0">
                <a:latin typeface="Times New Roman" pitchFamily="18" charset="0"/>
              </a:rPr>
              <a:t>Благодарю за внимание!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044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Прямоугольник 37"/>
          <p:cNvSpPr>
            <a:spLocks noChangeArrowheads="1"/>
          </p:cNvSpPr>
          <p:nvPr/>
        </p:nvSpPr>
        <p:spPr bwMode="auto">
          <a:xfrm>
            <a:off x="719667" y="549275"/>
            <a:ext cx="111379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1pPr>
            <a:lvl2pPr marL="742950" indent="-285750"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2pPr>
            <a:lvl3pPr marL="1143000" indent="-228600"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3pPr>
            <a:lvl4pPr marL="1600200" indent="-228600"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4pPr>
            <a:lvl5pPr marL="2057400" indent="-228600"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9pPr>
          </a:lstStyle>
          <a:p>
            <a:pPr eaLnBrk="1" latinLnBrk="1" hangingPunct="1"/>
            <a:endParaRPr lang="ru-RU" altLang="ru-RU" sz="24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latinLnBrk="1" hangingPunct="1"/>
            <a:endParaRPr lang="ru-RU" altLang="ru-RU" sz="24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latinLnBrk="1" hangingPunct="1"/>
            <a:endParaRPr lang="ru-RU" altLang="ru-RU" sz="24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31801" y="1204913"/>
          <a:ext cx="11521018" cy="3429000"/>
        </p:xfrm>
        <a:graphic>
          <a:graphicData uri="http://schemas.openxmlformats.org/drawingml/2006/table">
            <a:tbl>
              <a:tblPr/>
              <a:tblGrid>
                <a:gridCol w="3072272">
                  <a:extLst>
                    <a:ext uri="{9D8B030D-6E8A-4147-A177-3AD203B41FA5}"/>
                  </a:extLst>
                </a:gridCol>
                <a:gridCol w="879823">
                  <a:extLst>
                    <a:ext uri="{9D8B030D-6E8A-4147-A177-3AD203B41FA5}"/>
                  </a:extLst>
                </a:gridCol>
                <a:gridCol w="1047365">
                  <a:extLst>
                    <a:ext uri="{9D8B030D-6E8A-4147-A177-3AD203B41FA5}"/>
                  </a:extLst>
                </a:gridCol>
                <a:gridCol w="666505">
                  <a:extLst>
                    <a:ext uri="{9D8B030D-6E8A-4147-A177-3AD203B41FA5}"/>
                  </a:extLst>
                </a:gridCol>
                <a:gridCol w="856935">
                  <a:extLst>
                    <a:ext uri="{9D8B030D-6E8A-4147-A177-3AD203B41FA5}"/>
                  </a:extLst>
                </a:gridCol>
                <a:gridCol w="856935">
                  <a:extLst>
                    <a:ext uri="{9D8B030D-6E8A-4147-A177-3AD203B41FA5}"/>
                  </a:extLst>
                </a:gridCol>
                <a:gridCol w="761720">
                  <a:extLst>
                    <a:ext uri="{9D8B030D-6E8A-4147-A177-3AD203B41FA5}"/>
                  </a:extLst>
                </a:gridCol>
                <a:gridCol w="666505">
                  <a:extLst>
                    <a:ext uri="{9D8B030D-6E8A-4147-A177-3AD203B41FA5}"/>
                  </a:extLst>
                </a:gridCol>
                <a:gridCol w="952151">
                  <a:extLst>
                    <a:ext uri="{9D8B030D-6E8A-4147-A177-3AD203B41FA5}"/>
                  </a:extLst>
                </a:gridCol>
                <a:gridCol w="761720">
                  <a:extLst>
                    <a:ext uri="{9D8B030D-6E8A-4147-A177-3AD203B41FA5}"/>
                  </a:extLst>
                </a:gridCol>
                <a:gridCol w="999087">
                  <a:extLst>
                    <a:ext uri="{9D8B030D-6E8A-4147-A177-3AD203B41FA5}"/>
                  </a:extLst>
                </a:gridCol>
              </a:tblGrid>
              <a:tr h="182932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классов и отдельных болезней</a:t>
                      </a:r>
                    </a:p>
                  </a:txBody>
                  <a:tcPr marL="59531" marR="595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</a:t>
                      </a:r>
                    </a:p>
                  </a:txBody>
                  <a:tcPr marL="59531" marR="595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Код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МКБ-10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пересмотра</a:t>
                      </a:r>
                    </a:p>
                  </a:txBody>
                  <a:tcPr marL="59531" marR="595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Зарегистрировано заболеваний</a:t>
                      </a:r>
                    </a:p>
                  </a:txBody>
                  <a:tcPr marL="59531" marR="595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Снято с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диспан-серного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наблю-дения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59531" marR="595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Состоит под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диспан-серным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наблюде-нием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 конец отчетного года</a:t>
                      </a:r>
                    </a:p>
                  </a:txBody>
                  <a:tcPr marL="59531" marR="595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394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59531" marR="595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(из гр. 4):</a:t>
                      </a:r>
                    </a:p>
                  </a:txBody>
                  <a:tcPr marL="59531" marR="595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заболеваний с впервые в жизни установленным диагнозом (из гр. 9):</a:t>
                      </a:r>
                    </a:p>
                  </a:txBody>
                  <a:tcPr marL="59531" marR="595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1578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взято под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диспансерное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наблю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дение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531" marR="595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впервые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жизни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установ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ленным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диагно-зом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531" marR="595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взято под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диспансер-ное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наблю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дение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531" marR="595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выявлено при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проф-осмотре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531" marR="595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выявлено  при 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диспан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серизации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определенных групп взрослого населения</a:t>
                      </a:r>
                    </a:p>
                  </a:txBody>
                  <a:tcPr marL="59531" marR="595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5487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9531" marR="595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9531" marR="595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9531" marR="595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9531" marR="595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9531" marR="595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531" marR="595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9531" marR="595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59531" marR="595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59531" marR="595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59531" marR="595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59531" marR="5953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83" name="Текст 7"/>
          <p:cNvSpPr>
            <a:spLocks noGrp="1"/>
          </p:cNvSpPr>
          <p:nvPr>
            <p:ph type="body" idx="1"/>
          </p:nvPr>
        </p:nvSpPr>
        <p:spPr bwMode="auto">
          <a:xfrm>
            <a:off x="838200" y="228600"/>
            <a:ext cx="103632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altLang="ru-RU" sz="1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таблицы 1000, 2000, 3000, 4000 добавлена строка</a:t>
            </a:r>
          </a:p>
          <a:p>
            <a:endParaRPr lang="ru-RU" altLang="ru-RU" sz="1400" dirty="0" smtClean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982259"/>
              </p:ext>
            </p:extLst>
          </p:nvPr>
        </p:nvGraphicFramePr>
        <p:xfrm>
          <a:off x="431801" y="4652963"/>
          <a:ext cx="11521018" cy="2012950"/>
        </p:xfrm>
        <a:graphic>
          <a:graphicData uri="http://schemas.openxmlformats.org/drawingml/2006/table">
            <a:tbl>
              <a:tblPr/>
              <a:tblGrid>
                <a:gridCol w="3263900">
                  <a:extLst>
                    <a:ext uri="{9D8B030D-6E8A-4147-A177-3AD203B41FA5}"/>
                  </a:extLst>
                </a:gridCol>
                <a:gridCol w="673100">
                  <a:extLst>
                    <a:ext uri="{9D8B030D-6E8A-4147-A177-3AD203B41FA5}"/>
                  </a:extLst>
                </a:gridCol>
                <a:gridCol w="1054100">
                  <a:extLst>
                    <a:ext uri="{9D8B030D-6E8A-4147-A177-3AD203B41FA5}"/>
                  </a:extLst>
                </a:gridCol>
                <a:gridCol w="673100">
                  <a:extLst>
                    <a:ext uri="{9D8B030D-6E8A-4147-A177-3AD203B41FA5}"/>
                  </a:extLst>
                </a:gridCol>
                <a:gridCol w="863600">
                  <a:extLst>
                    <a:ext uri="{9D8B030D-6E8A-4147-A177-3AD203B41FA5}"/>
                  </a:extLst>
                </a:gridCol>
                <a:gridCol w="863600">
                  <a:extLst>
                    <a:ext uri="{9D8B030D-6E8A-4147-A177-3AD203B41FA5}"/>
                  </a:extLst>
                </a:gridCol>
                <a:gridCol w="768351">
                  <a:extLst>
                    <a:ext uri="{9D8B030D-6E8A-4147-A177-3AD203B41FA5}"/>
                  </a:extLst>
                </a:gridCol>
                <a:gridCol w="673100">
                  <a:extLst>
                    <a:ext uri="{9D8B030D-6E8A-4147-A177-3AD203B41FA5}"/>
                  </a:extLst>
                </a:gridCol>
                <a:gridCol w="958849">
                  <a:extLst>
                    <a:ext uri="{9D8B030D-6E8A-4147-A177-3AD203B41FA5}"/>
                  </a:extLst>
                </a:gridCol>
                <a:gridCol w="768351">
                  <a:extLst>
                    <a:ext uri="{9D8B030D-6E8A-4147-A177-3AD203B41FA5}"/>
                  </a:extLst>
                </a:gridCol>
                <a:gridCol w="960967">
                  <a:extLst>
                    <a:ext uri="{9D8B030D-6E8A-4147-A177-3AD203B41FA5}"/>
                  </a:extLst>
                </a:gridCol>
              </a:tblGrid>
              <a:tr h="182563">
                <a:tc>
                  <a:txBody>
                    <a:bodyPr/>
                    <a:lstStyle>
                      <a:lvl1pPr marL="179388"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179388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сахарный диабет</a:t>
                      </a: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5.2</a:t>
                      </a: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Е10-Е14</a:t>
                      </a: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49274">
                <a:tc>
                  <a:txBody>
                    <a:bodyPr/>
                    <a:lstStyle>
                      <a:lvl1pPr marL="179388"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179388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    из него: </a:t>
                      </a:r>
                    </a:p>
                    <a:p>
                      <a:pPr marL="179388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    с поражением глаз</a:t>
                      </a: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5.2.1</a:t>
                      </a: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Е10.3, Е11.3,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Е12.3, Е13.3,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Е14.3</a:t>
                      </a: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49274">
                <a:tc>
                  <a:txBody>
                    <a:bodyPr/>
                    <a:lstStyle>
                      <a:lvl1pPr marL="179388"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179388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   с поражением почек</a:t>
                      </a: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5.2.2</a:t>
                      </a: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Е10.2, Е11.2,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Е12.2, Е13.2,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Е14.2</a:t>
                      </a: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66713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         из него (из стр. 5.2):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  сахарный диабет </a:t>
                      </a:r>
                      <a:r>
                        <a:rPr kumimoji="0" lang="en-US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 типа</a:t>
                      </a: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5.2.3</a:t>
                      </a: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Е10</a:t>
                      </a: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82563">
                <a:tc>
                  <a:txBody>
                    <a:bodyPr/>
                    <a:lstStyle>
                      <a:lvl1pPr marL="266700"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26670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  сахарный диабет </a:t>
                      </a:r>
                      <a:r>
                        <a:rPr kumimoji="0" lang="en-US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II</a:t>
                      </a: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 типа    </a:t>
                      </a: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5.2.4</a:t>
                      </a: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Е11</a:t>
                      </a: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82563">
                <a:tc>
                  <a:txBody>
                    <a:bodyPr/>
                    <a:lstStyle>
                      <a:lvl1pPr marL="176213"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176213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гиперфункция гипофиза</a:t>
                      </a: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5.3</a:t>
                      </a: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Е22</a:t>
                      </a: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9533" marR="595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176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Прямоугольник 37"/>
          <p:cNvSpPr>
            <a:spLocks noChangeArrowheads="1"/>
          </p:cNvSpPr>
          <p:nvPr/>
        </p:nvSpPr>
        <p:spPr bwMode="auto">
          <a:xfrm>
            <a:off x="719667" y="836613"/>
            <a:ext cx="111379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1pPr>
            <a:lvl2pPr marL="742950" indent="-285750"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2pPr>
            <a:lvl3pPr marL="1143000" indent="-228600"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3pPr>
            <a:lvl4pPr marL="1600200" indent="-228600"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4pPr>
            <a:lvl5pPr marL="2057400" indent="-228600"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rgbClr val="DAFBFE"/>
                </a:solidFill>
                <a:latin typeface="-윤고딕140" pitchFamily="18" charset="-127"/>
                <a:ea typeface="-윤고딕140" pitchFamily="18" charset="-127"/>
              </a:defRPr>
            </a:lvl9pPr>
          </a:lstStyle>
          <a:p>
            <a:pPr eaLnBrk="1" latinLnBrk="1" hangingPunct="1"/>
            <a:endParaRPr lang="ru-RU" altLang="ru-RU" sz="24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latinLnBrk="1" hangingPunct="1"/>
            <a:endParaRPr lang="ru-RU" altLang="ru-RU" sz="24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latinLnBrk="1" hangingPunct="1"/>
            <a:endParaRPr lang="ru-RU" altLang="ru-RU" sz="24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4" name="Заголовок 4"/>
          <p:cNvSpPr>
            <a:spLocks noGrp="1"/>
          </p:cNvSpPr>
          <p:nvPr>
            <p:ph type="title"/>
          </p:nvPr>
        </p:nvSpPr>
        <p:spPr bwMode="auto">
          <a:xfrm>
            <a:off x="533401" y="990600"/>
            <a:ext cx="9601199" cy="3662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alt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Добавлены под табличные строки: </a:t>
            </a:r>
            <a:br>
              <a:rPr kumimoji="0" lang="ru-RU" alt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kumimoji="0" lang="ru-RU" alt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1003 </a:t>
            </a:r>
            <a:br>
              <a:rPr kumimoji="0" lang="ru-RU" alt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kumimoji="0" lang="ru-RU" alt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2003 </a:t>
            </a:r>
            <a:br>
              <a:rPr kumimoji="0" lang="ru-RU" alt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kumimoji="0" lang="ru-RU" alt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3003 </a:t>
            </a:r>
            <a:br>
              <a:rPr kumimoji="0" lang="ru-RU" alt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kumimoji="0" lang="ru-RU" alt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4003</a:t>
            </a:r>
            <a:r>
              <a:rPr lang="ru-RU" altLang="ru-RU" sz="1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kumimoji="0" lang="ru-RU" alt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Из числа пациентов, состоящих на конец года под диспансерным наблюдением (гр. 15): состоит под диспансерным наблюдением лиц с хроническим вирусным гепатитом (В18) и циррозом печени (К74.6) </a:t>
            </a:r>
            <a:r>
              <a:rPr kumimoji="0" lang="ru-RU" altLang="ru-RU" sz="1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одновременно </a:t>
            </a:r>
            <a:r>
              <a:rPr kumimoji="0" lang="ru-RU" alt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1 ________ чел.; </a:t>
            </a:r>
            <a:br>
              <a:rPr kumimoji="0" lang="ru-RU" alt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kumimoji="0" lang="ru-RU" alt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 хроническим вирусным гепатитом (В18) и гепатоцеллюлярным раком (С22.0) </a:t>
            </a:r>
            <a:r>
              <a:rPr kumimoji="0" lang="ru-RU" altLang="ru-RU" sz="1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одновременно</a:t>
            </a:r>
            <a:r>
              <a:rPr kumimoji="0" lang="ru-RU" alt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2 ________ чел.</a:t>
            </a:r>
            <a:r>
              <a:rPr kumimoji="0" lang="ru-RU" alt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alt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1800" dirty="0" smtClean="0"/>
          </a:p>
        </p:txBody>
      </p:sp>
      <p:grpSp>
        <p:nvGrpSpPr>
          <p:cNvPr id="5" name="Группа 4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566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85800" y="351066"/>
            <a:ext cx="72755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3200" b="1" dirty="0">
                <a:solidFill>
                  <a:schemeClr val="accent1"/>
                </a:solidFill>
              </a:rPr>
              <a:t>Форма ФСН №12 (структура)</a:t>
            </a:r>
            <a:endParaRPr lang="ru-RU" sz="3200" b="1" kern="0" dirty="0">
              <a:solidFill>
                <a:schemeClr val="accent1"/>
              </a:solidFill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33400" y="918714"/>
            <a:ext cx="7770813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defRPr/>
            </a:pPr>
            <a:endParaRPr lang="ru-RU" sz="2300" kern="0" dirty="0">
              <a:cs typeface="+mn-cs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679450" y="1341666"/>
            <a:ext cx="7770813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ru-RU" sz="2300" b="1" kern="0" dirty="0">
                <a:solidFill>
                  <a:schemeClr val="accent1"/>
                </a:solidFill>
                <a:cs typeface="+mn-cs"/>
              </a:rPr>
              <a:t>Информация формируется по следующим </a:t>
            </a:r>
          </a:p>
          <a:p>
            <a:pPr marL="342900" indent="-342900" algn="ctr"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ru-RU" sz="2300" b="1" kern="0" dirty="0">
                <a:solidFill>
                  <a:schemeClr val="accent1"/>
                </a:solidFill>
                <a:cs typeface="+mn-cs"/>
              </a:rPr>
              <a:t>возрастным группам </a:t>
            </a:r>
            <a:r>
              <a:rPr lang="ru-RU" sz="2300" b="1" kern="0" dirty="0">
                <a:solidFill>
                  <a:srgbClr val="FF0000"/>
                </a:solidFill>
                <a:cs typeface="+mn-cs"/>
              </a:rPr>
              <a:t>(6 разделов):</a:t>
            </a:r>
          </a:p>
          <a:p>
            <a:pPr marL="342900" indent="-342900" algn="ctr">
              <a:spcBef>
                <a:spcPct val="20000"/>
              </a:spcBef>
              <a:buClr>
                <a:schemeClr val="bg2"/>
              </a:buClr>
              <a:buSzPct val="75000"/>
            </a:pPr>
            <a:endParaRPr lang="ru-RU" sz="2300" b="1" kern="0" dirty="0">
              <a:cs typeface="+mn-cs"/>
            </a:endParaRP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300" kern="0" dirty="0">
                <a:solidFill>
                  <a:schemeClr val="accent1"/>
                </a:solidFill>
                <a:cs typeface="+mn-cs"/>
              </a:rPr>
              <a:t>Дети (0-14 лет включительно) </a:t>
            </a:r>
            <a:r>
              <a:rPr lang="en-US" sz="2300" kern="0" dirty="0">
                <a:solidFill>
                  <a:schemeClr val="accent1"/>
                </a:solidFill>
                <a:cs typeface="+mn-cs"/>
              </a:rPr>
              <a:t>[</a:t>
            </a:r>
            <a:r>
              <a:rPr lang="ru-RU" sz="2300" kern="0" dirty="0">
                <a:solidFill>
                  <a:schemeClr val="accent1"/>
                </a:solidFill>
                <a:cs typeface="+mn-cs"/>
              </a:rPr>
              <a:t>1000, 1001, 1002, 1100</a:t>
            </a:r>
            <a:r>
              <a:rPr lang="en-US" sz="2300" kern="0" dirty="0">
                <a:solidFill>
                  <a:schemeClr val="accent1"/>
                </a:solidFill>
                <a:cs typeface="+mn-cs"/>
              </a:rPr>
              <a:t>]</a:t>
            </a:r>
            <a:r>
              <a:rPr lang="ru-RU" sz="2300" kern="0" dirty="0">
                <a:solidFill>
                  <a:schemeClr val="accent1"/>
                </a:solidFill>
                <a:cs typeface="+mn-cs"/>
              </a:rPr>
              <a:t>;</a:t>
            </a: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300" kern="0" dirty="0">
                <a:solidFill>
                  <a:schemeClr val="accent1"/>
                </a:solidFill>
                <a:cs typeface="+mn-cs"/>
              </a:rPr>
              <a:t>Дети первого года жизни</a:t>
            </a:r>
            <a:r>
              <a:rPr lang="en-US" sz="2300" kern="0" dirty="0">
                <a:solidFill>
                  <a:schemeClr val="accent1"/>
                </a:solidFill>
              </a:rPr>
              <a:t> [</a:t>
            </a:r>
            <a:r>
              <a:rPr lang="ru-RU" sz="2300" kern="0" dirty="0">
                <a:solidFill>
                  <a:schemeClr val="accent1"/>
                </a:solidFill>
              </a:rPr>
              <a:t>1500, 1600, 1650, 1700, 1800, 1900</a:t>
            </a:r>
            <a:r>
              <a:rPr lang="en-US" sz="2300" kern="0" dirty="0" smtClean="0">
                <a:solidFill>
                  <a:schemeClr val="accent1"/>
                </a:solidFill>
              </a:rPr>
              <a:t>]</a:t>
            </a:r>
            <a:r>
              <a:rPr lang="ru-RU" sz="2300" kern="0" dirty="0" smtClean="0">
                <a:solidFill>
                  <a:schemeClr val="accent1"/>
                </a:solidFill>
              </a:rPr>
              <a:t> – бывшая форма № 31;</a:t>
            </a:r>
            <a:endParaRPr lang="ru-RU" sz="2300" kern="0" dirty="0">
              <a:solidFill>
                <a:schemeClr val="accent1"/>
              </a:solidFill>
            </a:endParaRP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300" kern="0" dirty="0">
                <a:solidFill>
                  <a:schemeClr val="accent1"/>
                </a:solidFill>
              </a:rPr>
              <a:t>Дети (15-17 лет включительно)</a:t>
            </a:r>
            <a:r>
              <a:rPr lang="en-US" sz="2300" kern="0" dirty="0">
                <a:solidFill>
                  <a:schemeClr val="accent1"/>
                </a:solidFill>
              </a:rPr>
              <a:t> [</a:t>
            </a:r>
            <a:r>
              <a:rPr lang="ru-RU" sz="2300" kern="0" dirty="0">
                <a:solidFill>
                  <a:schemeClr val="accent1"/>
                </a:solidFill>
              </a:rPr>
              <a:t>2000, 2001, 2100</a:t>
            </a:r>
            <a:r>
              <a:rPr lang="en-US" sz="2300" kern="0" dirty="0">
                <a:solidFill>
                  <a:schemeClr val="accent1"/>
                </a:solidFill>
              </a:rPr>
              <a:t>]</a:t>
            </a:r>
            <a:r>
              <a:rPr lang="ru-RU" sz="2300" kern="0" dirty="0">
                <a:solidFill>
                  <a:schemeClr val="accent1"/>
                </a:solidFill>
              </a:rPr>
              <a:t>;</a:t>
            </a: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300" kern="0" dirty="0">
                <a:solidFill>
                  <a:schemeClr val="accent1"/>
                </a:solidFill>
              </a:rPr>
              <a:t>Взрослые 18 лет и более </a:t>
            </a:r>
            <a:r>
              <a:rPr lang="en-US" sz="2300" kern="0" dirty="0">
                <a:solidFill>
                  <a:schemeClr val="accent1"/>
                </a:solidFill>
              </a:rPr>
              <a:t>[</a:t>
            </a:r>
            <a:r>
              <a:rPr lang="ru-RU" sz="2300" kern="0" dirty="0">
                <a:solidFill>
                  <a:schemeClr val="accent1"/>
                </a:solidFill>
              </a:rPr>
              <a:t>3000, 3002, 3100</a:t>
            </a:r>
            <a:r>
              <a:rPr lang="en-US" sz="2300" kern="0" dirty="0">
                <a:solidFill>
                  <a:schemeClr val="accent1"/>
                </a:solidFill>
              </a:rPr>
              <a:t>]</a:t>
            </a:r>
            <a:r>
              <a:rPr lang="ru-RU" sz="2300" kern="0" dirty="0">
                <a:solidFill>
                  <a:schemeClr val="accent1"/>
                </a:solidFill>
              </a:rPr>
              <a:t>;</a:t>
            </a: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300" kern="0" dirty="0">
                <a:solidFill>
                  <a:schemeClr val="accent1"/>
                </a:solidFill>
              </a:rPr>
              <a:t>Взрослые старше трудоспособного возраста (с 55 лет у женщин и 60 лет у мужчин) </a:t>
            </a:r>
            <a:r>
              <a:rPr lang="en-US" sz="2300" kern="0" dirty="0">
                <a:solidFill>
                  <a:schemeClr val="accent1"/>
                </a:solidFill>
              </a:rPr>
              <a:t>[</a:t>
            </a:r>
            <a:r>
              <a:rPr lang="ru-RU" sz="2300" kern="0" dirty="0">
                <a:solidFill>
                  <a:schemeClr val="accent1"/>
                </a:solidFill>
              </a:rPr>
              <a:t>4000, 4001, 4100</a:t>
            </a:r>
            <a:r>
              <a:rPr lang="en-US" sz="2300" kern="0" dirty="0">
                <a:solidFill>
                  <a:schemeClr val="accent1"/>
                </a:solidFill>
              </a:rPr>
              <a:t>]</a:t>
            </a:r>
            <a:r>
              <a:rPr lang="ru-RU" sz="2300" kern="0" dirty="0">
                <a:solidFill>
                  <a:schemeClr val="accent1"/>
                </a:solidFill>
              </a:rPr>
              <a:t>;</a:t>
            </a:r>
          </a:p>
          <a:p>
            <a:pPr marL="342900" indent="-342900"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300" kern="0" dirty="0">
                <a:solidFill>
                  <a:schemeClr val="accent1"/>
                </a:solidFill>
              </a:rPr>
              <a:t>Диспансеризация студентов высших учебных заведений </a:t>
            </a:r>
            <a:r>
              <a:rPr lang="en-US" sz="2300" kern="0" dirty="0">
                <a:solidFill>
                  <a:schemeClr val="accent1"/>
                </a:solidFill>
              </a:rPr>
              <a:t>[</a:t>
            </a:r>
            <a:r>
              <a:rPr lang="ru-RU" sz="2300" kern="0" dirty="0">
                <a:solidFill>
                  <a:schemeClr val="accent1"/>
                </a:solidFill>
              </a:rPr>
              <a:t>5000, 5100</a:t>
            </a:r>
            <a:r>
              <a:rPr lang="en-US" sz="2300" kern="0" dirty="0">
                <a:solidFill>
                  <a:schemeClr val="accent1"/>
                </a:solidFill>
              </a:rPr>
              <a:t>]</a:t>
            </a:r>
            <a:endParaRPr lang="ru-RU" sz="2300" kern="0" dirty="0">
              <a:solidFill>
                <a:schemeClr val="accent1"/>
              </a:solidFill>
              <a:cs typeface="+mn-cs"/>
            </a:endParaRPr>
          </a:p>
          <a:p>
            <a:pPr algn="just">
              <a:buFont typeface="Wingdings 2" pitchFamily="18" charset="2"/>
              <a:buNone/>
            </a:pPr>
            <a:endParaRPr lang="ru-RU" sz="2400" dirty="0">
              <a:cs typeface="Times New Roman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143001" y="304800"/>
            <a:ext cx="72755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3200" b="1" dirty="0">
                <a:solidFill>
                  <a:schemeClr val="accent1"/>
                </a:solidFill>
              </a:rPr>
              <a:t>Форма ФСН №12 (структура)</a:t>
            </a:r>
            <a:endParaRPr lang="ru-RU" sz="3200" b="1" kern="0" dirty="0">
              <a:solidFill>
                <a:schemeClr val="accent1"/>
              </a:solidFill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57082"/>
            <a:ext cx="9144000" cy="2676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4724400" y="2209800"/>
            <a:ext cx="914400" cy="76200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191000"/>
            <a:ext cx="8839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3581400" y="4038600"/>
            <a:ext cx="2286000" cy="53340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5" name="Прямоугольник 14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371600" y="137201"/>
            <a:ext cx="72755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3200" b="1" dirty="0">
                <a:solidFill>
                  <a:schemeClr val="accent1"/>
                </a:solidFill>
              </a:rPr>
              <a:t>Форма ФСН №12 (структура)</a:t>
            </a:r>
            <a:endParaRPr lang="ru-RU" sz="3200" b="1" kern="0" dirty="0">
              <a:solidFill>
                <a:schemeClr val="accent1"/>
              </a:solidFill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699" y="1219200"/>
            <a:ext cx="8915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685799" y="3657599"/>
            <a:ext cx="8839200" cy="2209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1600" b="1" u="sng" dirty="0">
                <a:solidFill>
                  <a:schemeClr val="accent1"/>
                </a:solidFill>
              </a:rPr>
              <a:t>Контроль «девушек»:</a:t>
            </a:r>
          </a:p>
          <a:p>
            <a:pPr lvl="0" algn="ctr"/>
            <a:r>
              <a:rPr lang="ru-RU" sz="1600" b="1" kern="0" dirty="0">
                <a:solidFill>
                  <a:schemeClr val="accent1"/>
                </a:solidFill>
                <a:ea typeface="+mj-ea"/>
                <a:cs typeface="+mj-cs"/>
              </a:rPr>
              <a:t>«всего» (гр.4) – «из них: юноши» (гр.7) = «всего девушки»;</a:t>
            </a:r>
          </a:p>
          <a:p>
            <a:pPr lvl="0" algn="ctr"/>
            <a:r>
              <a:rPr lang="ru-RU" sz="1600" b="1" kern="0" dirty="0">
                <a:solidFill>
                  <a:schemeClr val="accent1"/>
                </a:solidFill>
                <a:ea typeface="+mj-ea"/>
                <a:cs typeface="+mj-cs"/>
              </a:rPr>
              <a:t>«с впервые в жизни …» (гр.9) – «из заболеваний … юноши» (гр.13) = «девушки впервые»</a:t>
            </a:r>
          </a:p>
          <a:p>
            <a:pPr lvl="0" algn="ctr"/>
            <a:r>
              <a:rPr lang="ru-RU" sz="1600" b="1" kern="0" dirty="0">
                <a:solidFill>
                  <a:schemeClr val="accent1"/>
                </a:solidFill>
                <a:ea typeface="+mj-ea"/>
                <a:cs typeface="+mj-cs"/>
              </a:rPr>
              <a:t> Итого: </a:t>
            </a:r>
            <a:r>
              <a:rPr lang="ru-RU" sz="1600" b="1" kern="0" dirty="0">
                <a:solidFill>
                  <a:schemeClr val="accent1"/>
                </a:solidFill>
              </a:rPr>
              <a:t>«всего девушки» - «девушки впервые» - не должно быть отрицательных </a:t>
            </a:r>
            <a:r>
              <a:rPr lang="ru-RU" sz="1600" b="1" kern="0" dirty="0" smtClean="0">
                <a:solidFill>
                  <a:schemeClr val="accent1"/>
                </a:solidFill>
              </a:rPr>
              <a:t>значений</a:t>
            </a:r>
          </a:p>
          <a:p>
            <a:pPr lvl="0" algn="ctr"/>
            <a:r>
              <a:rPr lang="ru-RU" sz="1600" b="1" kern="0" dirty="0" smtClean="0">
                <a:solidFill>
                  <a:schemeClr val="accent1"/>
                </a:solidFill>
              </a:rPr>
              <a:t>Состоит под ДН (гр.15) – «из них юноши» (гр.16) = «девушки под ДН»</a:t>
            </a:r>
          </a:p>
          <a:p>
            <a:pPr lvl="0" algn="ctr"/>
            <a:endParaRPr lang="ru-RU" sz="1600" b="1" kern="0" dirty="0" smtClean="0">
              <a:solidFill>
                <a:schemeClr val="accent1"/>
              </a:solidFill>
            </a:endParaRPr>
          </a:p>
          <a:p>
            <a:pPr lvl="0" algn="ctr"/>
            <a:endParaRPr lang="ru-RU" sz="1600" b="1" kern="0" dirty="0">
              <a:solidFill>
                <a:schemeClr val="accent1"/>
              </a:solidFill>
            </a:endParaRPr>
          </a:p>
          <a:p>
            <a:pPr lvl="0" algn="ctr"/>
            <a:r>
              <a:rPr lang="ru-RU" sz="1600" b="1" kern="0" dirty="0" smtClean="0">
                <a:solidFill>
                  <a:srgbClr val="FF0000"/>
                </a:solidFill>
              </a:rPr>
              <a:t>Графа 13 – правильно из графы 9 «с впервые в жизни установленным диагнозом» </a:t>
            </a:r>
            <a:endParaRPr lang="ru-RU" sz="1600" b="1" kern="0" dirty="0">
              <a:solidFill>
                <a:srgbClr val="FF0000"/>
              </a:solidFill>
              <a:ea typeface="+mj-ea"/>
              <a:cs typeface="+mj-cs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62400" y="2971800"/>
            <a:ext cx="533400" cy="38100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Овал 8"/>
          <p:cNvSpPr/>
          <p:nvPr/>
        </p:nvSpPr>
        <p:spPr>
          <a:xfrm>
            <a:off x="7296150" y="3086100"/>
            <a:ext cx="533400" cy="38100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8991600" y="2971799"/>
            <a:ext cx="533398" cy="304801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286625" y="2590800"/>
            <a:ext cx="533400" cy="38100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333501" y="336550"/>
            <a:ext cx="72755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3200" b="1" dirty="0">
                <a:solidFill>
                  <a:schemeClr val="accent1"/>
                </a:solidFill>
              </a:rPr>
              <a:t>Форма ФСН №12 (структура)</a:t>
            </a:r>
            <a:endParaRPr lang="ru-RU" sz="3200" b="1" kern="0" dirty="0">
              <a:solidFill>
                <a:schemeClr val="accent1"/>
              </a:solidFill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971799"/>
            <a:ext cx="8839200" cy="1855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762000" y="4860925"/>
            <a:ext cx="883920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1800" b="1" u="sng" dirty="0">
                <a:solidFill>
                  <a:schemeClr val="accent1"/>
                </a:solidFill>
              </a:rPr>
              <a:t>Контроль «</a:t>
            </a:r>
            <a:r>
              <a:rPr lang="ru-RU" sz="1800" b="1" u="sng" dirty="0" err="1">
                <a:solidFill>
                  <a:schemeClr val="accent1"/>
                </a:solidFill>
              </a:rPr>
              <a:t>врослых</a:t>
            </a:r>
            <a:r>
              <a:rPr lang="ru-RU" sz="1800" b="1" u="sng" dirty="0">
                <a:solidFill>
                  <a:schemeClr val="accent1"/>
                </a:solidFill>
              </a:rPr>
              <a:t>»:</a:t>
            </a:r>
          </a:p>
          <a:p>
            <a:pPr lvl="0" algn="ctr"/>
            <a:r>
              <a:rPr lang="ru-RU" sz="1800" b="1" kern="0" dirty="0">
                <a:solidFill>
                  <a:schemeClr val="accent1"/>
                </a:solidFill>
                <a:ea typeface="+mj-ea"/>
                <a:cs typeface="+mj-cs"/>
              </a:rPr>
              <a:t>з</a:t>
            </a:r>
            <a:r>
              <a:rPr lang="ru-RU" sz="1800" b="1" kern="0" dirty="0" smtClean="0">
                <a:solidFill>
                  <a:schemeClr val="accent1"/>
                </a:solidFill>
                <a:ea typeface="+mj-ea"/>
                <a:cs typeface="+mj-cs"/>
              </a:rPr>
              <a:t>начения </a:t>
            </a:r>
            <a:r>
              <a:rPr lang="ru-RU" sz="1800" b="1" kern="0" dirty="0">
                <a:solidFill>
                  <a:schemeClr val="accent1"/>
                </a:solidFill>
                <a:ea typeface="+mj-ea"/>
                <a:cs typeface="+mj-cs"/>
              </a:rPr>
              <a:t>в </a:t>
            </a:r>
            <a:r>
              <a:rPr lang="ru-RU" sz="1800" b="1" kern="0" dirty="0" err="1">
                <a:solidFill>
                  <a:schemeClr val="accent1"/>
                </a:solidFill>
                <a:ea typeface="+mj-ea"/>
                <a:cs typeface="+mj-cs"/>
              </a:rPr>
              <a:t>графоклетках</a:t>
            </a:r>
            <a:r>
              <a:rPr lang="ru-RU" sz="1800" b="1" kern="0" dirty="0">
                <a:solidFill>
                  <a:schemeClr val="accent1"/>
                </a:solidFill>
                <a:ea typeface="+mj-ea"/>
                <a:cs typeface="+mj-cs"/>
              </a:rPr>
              <a:t> т. 4000 не могут быть больше, чем в соответствующих </a:t>
            </a:r>
            <a:r>
              <a:rPr lang="ru-RU" sz="1800" b="1" kern="0" dirty="0" err="1">
                <a:solidFill>
                  <a:schemeClr val="accent1"/>
                </a:solidFill>
                <a:ea typeface="+mj-ea"/>
                <a:cs typeface="+mj-cs"/>
              </a:rPr>
              <a:t>графоклетках</a:t>
            </a:r>
            <a:r>
              <a:rPr lang="ru-RU" sz="1800" b="1" kern="0" dirty="0">
                <a:solidFill>
                  <a:schemeClr val="accent1"/>
                </a:solidFill>
                <a:ea typeface="+mj-ea"/>
                <a:cs typeface="+mj-cs"/>
              </a:rPr>
              <a:t> т. 3000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10058400" y="5257800"/>
            <a:ext cx="1743369" cy="1277153"/>
            <a:chOff x="999829" y="3274142"/>
            <a:chExt cx="3562339" cy="3305248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31" y="1066800"/>
            <a:ext cx="9126537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Другая 1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8100</TotalTime>
  <Words>1299</Words>
  <Application>Microsoft Office PowerPoint</Application>
  <PresentationFormat>Произвольный</PresentationFormat>
  <Paragraphs>204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Грань</vt:lpstr>
      <vt:lpstr> </vt:lpstr>
      <vt:lpstr>Презентация PowerPoint</vt:lpstr>
      <vt:lpstr>Изменения в форме 12 за 2018 год  </vt:lpstr>
      <vt:lpstr>Презентация PowerPoint</vt:lpstr>
      <vt:lpstr>Добавлены под табличные строки:  1003  2003  3003  4003 Из числа пациентов, состоящих на конец года под диспансерным наблюдением (гр. 15): состоит под диспансерным наблюдением лиц с хроническим вирусным гепатитом (В18) и циррозом печени (К74.6) одновременно  1 ________ чел.;  с хроническим вирусным гепатитом (В18) и гепатоцеллюлярным раком (С22.0) одновременно  2 ________ чел. 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Форма ФСН №12 (структура) </vt:lpstr>
      <vt:lpstr>Презентация PowerPoint</vt:lpstr>
      <vt:lpstr>Презентация PowerPoint</vt:lpstr>
      <vt:lpstr>     В соответствии с Указаниями по заполнению формы федерального статистического наблюдения №12 все таблицы формы заполняются по всем  строкам и графам </vt:lpstr>
      <vt:lpstr>Некоторые условия контроля Формы ФСН № 12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Форма ФСН № 12 </vt:lpstr>
      <vt:lpstr>Условие контроля общего числа зарегистрированных заболеваний: данные из графы 15 за 2017 год выносим на поля  убираем из них переходных по по возрасту, к ним прибавляем данные графы 9 и полученная сумма должна быть больше или равна данным в графе 4 – это идеальное условие контроля!!!</vt:lpstr>
      <vt:lpstr>Условие контроля движения диспансерного наблюдения: данные из формы № 12 за 2017 год из графы 15 выносим на «поля» из них убираем переходных по возрасту,  потом прибавляем данные графы 10 и прибывших с ДУ с другой МО, «территории», получаем данные в графу 8, из нее  вычитаем данные графы 14 и выходим на графу 15 –  это идеальное условие контроля!!! гр.8 – гр.14 = гр.15 - это обязательное условие контроля!!!!!!!!!!</vt:lpstr>
      <vt:lpstr>Состав графы 8:  из данных формы № 12 за 2017 год из графы 15  из них убираем переходных по возрасту,  потом прибавляем данные графы 10 и прибывших с ДУ с другой МО, «территории», и получаем данные в графу 8. </vt:lpstr>
      <vt:lpstr>Презентация PowerPoint</vt:lpstr>
      <vt:lpstr>Условие контроля «прочей группы»  по всем графам!!!!!!!!!!!   </vt:lpstr>
      <vt:lpstr>Контроль Формы ФСН № 12 </vt:lpstr>
      <vt:lpstr>Дорогие коллеги! С Новым годом!   Пусть этот год принесет нам много счастья, удачи, улыбок, тепла и света.   Пусть он будет полон ярких красок, приятных впечатлений и радостных событий.   Желаю всем в новом году быть здоровыми, красивыми, любимыми и успешными!   С Новым Годом!!! 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Шиблаков Иван Петрович</dc:creator>
  <cp:lastModifiedBy>RePack by Diakov</cp:lastModifiedBy>
  <cp:revision>922</cp:revision>
  <cp:lastPrinted>1601-01-01T00:00:00Z</cp:lastPrinted>
  <dcterms:created xsi:type="dcterms:W3CDTF">2013-09-18T03:44:48Z</dcterms:created>
  <dcterms:modified xsi:type="dcterms:W3CDTF">2018-12-15T15:19:43Z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