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  <p:sldMasterId id="2147484199" r:id="rId2"/>
    <p:sldMasterId id="2147484211" r:id="rId3"/>
    <p:sldMasterId id="2147484223" r:id="rId4"/>
    <p:sldMasterId id="2147484235" r:id="rId5"/>
    <p:sldMasterId id="2147484247" r:id="rId6"/>
    <p:sldMasterId id="2147484259" r:id="rId7"/>
    <p:sldMasterId id="2147484271" r:id="rId8"/>
  </p:sldMasterIdLst>
  <p:notesMasterIdLst>
    <p:notesMasterId r:id="rId33"/>
  </p:notesMasterIdLst>
  <p:sldIdLst>
    <p:sldId id="829" r:id="rId9"/>
    <p:sldId id="856" r:id="rId10"/>
    <p:sldId id="923" r:id="rId11"/>
    <p:sldId id="922" r:id="rId12"/>
    <p:sldId id="907" r:id="rId13"/>
    <p:sldId id="908" r:id="rId14"/>
    <p:sldId id="924" r:id="rId15"/>
    <p:sldId id="925" r:id="rId16"/>
    <p:sldId id="926" r:id="rId17"/>
    <p:sldId id="927" r:id="rId18"/>
    <p:sldId id="928" r:id="rId19"/>
    <p:sldId id="929" r:id="rId20"/>
    <p:sldId id="930" r:id="rId21"/>
    <p:sldId id="933" r:id="rId22"/>
    <p:sldId id="931" r:id="rId23"/>
    <p:sldId id="932" r:id="rId24"/>
    <p:sldId id="915" r:id="rId25"/>
    <p:sldId id="909" r:id="rId26"/>
    <p:sldId id="910" r:id="rId27"/>
    <p:sldId id="911" r:id="rId28"/>
    <p:sldId id="912" r:id="rId29"/>
    <p:sldId id="913" r:id="rId30"/>
    <p:sldId id="914" r:id="rId31"/>
    <p:sldId id="934" r:id="rId32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8744AC"/>
    <a:srgbClr val="140AE0"/>
    <a:srgbClr val="CCCCFF"/>
    <a:srgbClr val="CCFF33"/>
    <a:srgbClr val="CC0066"/>
    <a:srgbClr val="FF9933"/>
    <a:srgbClr val="990033"/>
    <a:srgbClr val="FFCC66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9" autoAdjust="0"/>
    <p:restoredTop sz="93705" autoAdjust="0"/>
  </p:normalViewPr>
  <p:slideViewPr>
    <p:cSldViewPr>
      <p:cViewPr varScale="1">
        <p:scale>
          <a:sx n="109" d="100"/>
          <a:sy n="109" d="100"/>
        </p:scale>
        <p:origin x="-67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3" y="3187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A0D0DC4-3897-44E8-B166-BBD0285C79BD}" type="datetimeFigureOut">
              <a:rPr lang="ru-RU"/>
              <a:pPr>
                <a:defRPr/>
              </a:pPr>
              <a:t>15.12.2018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D4FE1A5-C41B-477A-A0C5-59F1D97DE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44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1F145-461D-4C64-A568-209A715200FD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4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После ввода и проверки данных необходимо обязательно провести </a:t>
            </a:r>
            <a:r>
              <a:rPr lang="ru-RU" baseline="0" dirty="0" err="1" smtClean="0"/>
              <a:t>внутритабличный</a:t>
            </a:r>
            <a:r>
              <a:rPr lang="ru-RU" baseline="0" dirty="0" smtClean="0"/>
              <a:t> контроль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81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465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01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790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499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499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8" y="2404534"/>
            <a:ext cx="7766937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8" y="4050891"/>
            <a:ext cx="7766937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C4CF9-D837-4125-8AD8-C72947461B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46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7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0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2689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48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859667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0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777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35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859667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3F393-83FD-402B-B04B-00AF15E3F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7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4" y="609657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3B10A-5117-4B5D-BEEC-D537DE147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41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8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3F445-874E-4528-B5E2-6AF7D16790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71F7-C342-4263-9890-F7CF3C6908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13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8B6D3-65A7-4705-8864-0903CD6006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95787-187D-40CA-B9EC-C04DDE3F1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947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6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0651C-1792-414D-9844-5DC2252A21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24E76-BF18-4A35-A91E-CF71ED9925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963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424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2AB78-48C5-48D7-9097-B76D66F42F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6E4B-69C9-411C-B11B-0278311DDF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63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4712-596B-410F-B45C-F5AC2134F2A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30441-EB3F-49F7-879C-875DBAB828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24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6C41-AC8B-4919-915F-0807AC0718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3EB38-9042-471C-BD76-CBAA9157EB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91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90FCB-452A-45EE-AF2E-805BE828C3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D909-D329-48E5-99B5-6D5C6F1F6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3062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110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2796C-B6B0-405C-8F5E-58614D87EB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7B345-E3D0-4290-B1ED-D35327939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295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D5C2-F3AC-417A-A0FC-FACB1968FB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75764-1917-4176-AC9B-0725D44A2E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167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0756-194C-4060-98FF-4D56BA6BE3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5F8F6-7948-47F6-A6C4-E56D94A621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686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9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98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C377A-7FE2-4527-A3B8-3E544AB16E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A19AB-1DA0-42C0-AB95-DDF7A59F7F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6554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81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3F445-874E-4528-B5E2-6AF7D16790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71F7-C342-4263-9890-F7CF3C6908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23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8B6D3-65A7-4705-8864-0903CD6006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95787-187D-40CA-B9EC-C04DDE3F1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48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03F3-70AA-4DD8-9BE4-6FE679A084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564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5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0651C-1792-414D-9844-5DC2252A21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24E76-BF18-4A35-A91E-CF71ED9925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699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2AB78-48C5-48D7-9097-B76D66F42F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6E4B-69C9-411C-B11B-0278311DDF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1037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4712-596B-410F-B45C-F5AC2134F2A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30441-EB3F-49F7-879C-875DBAB828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466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6C41-AC8B-4919-915F-0807AC0718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3EB38-9042-471C-BD76-CBAA9157EB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535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90FCB-452A-45EE-AF2E-805BE828C3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D909-D329-48E5-99B5-6D5C6F1F6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744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106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2796C-B6B0-405C-8F5E-58614D87EB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7B345-E3D0-4290-B1ED-D35327939D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4858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D5C2-F3AC-417A-A0FC-FACB1968FB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75764-1917-4176-AC9B-0725D44A2E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244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0756-194C-4060-98FF-4D56BA6BE3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5F8F6-7948-47F6-A6C4-E56D94A621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413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94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94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C377A-7FE2-4527-A3B8-3E544AB16E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A19AB-1DA0-42C0-AB95-DDF7A59F7F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5452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18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4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5AB6C-AAF7-4FD7-9A5D-C5C97F6730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325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34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4" y="170979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4" y="458951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2031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4164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2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2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6074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36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31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219" y="987477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5111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219" y="987477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1797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2292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52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81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81" y="2737303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6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303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FC8DC-B3AD-4284-A909-87D0D6EEFF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6967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61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6317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4" y="170978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4" y="458950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234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6182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2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2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2691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9739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423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213" y="987467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6394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213" y="987467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9905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15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E954-D48D-4CFA-9ACE-DF52F8ED1A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516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0910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8463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249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4" y="170976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4" y="458949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705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722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2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2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0634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49969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50362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205" y="987455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878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205" y="987455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9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451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412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8754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8380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7859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4" y="1709755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4" y="4589480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17024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5977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2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2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29980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1010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44980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97" y="987441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7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4" y="514982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31F4C-F334-4B0B-B941-FFB973C859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238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97" y="987441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0512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3036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76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248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9969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18493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37191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056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6132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87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6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51C2E-58A1-42CF-88A4-CAB17B4E27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966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7795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6592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2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39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6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6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4" y="6041420"/>
            <a:ext cx="911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420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99" y="6041420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14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  <p:sldLayoutId id="21474841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1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65FCA7-1A95-47C0-B447-C1C0DA737C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1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1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F5EF0D-CDD4-43BF-8F4F-A0E372F687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01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0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65FCA7-1A95-47C0-B447-C1C0DA737C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0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0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F5EF0D-CDD4-43BF-8F4F-A0E372F687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37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4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40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4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626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9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17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8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68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8" r:id="rId1"/>
    <p:sldLayoutId id="2147484249" r:id="rId2"/>
    <p:sldLayoutId id="2147484250" r:id="rId3"/>
    <p:sldLayoutId id="2147484251" r:id="rId4"/>
    <p:sldLayoutId id="2147484252" r:id="rId5"/>
    <p:sldLayoutId id="2147484253" r:id="rId6"/>
    <p:sldLayoutId id="2147484254" r:id="rId7"/>
    <p:sldLayoutId id="2147484255" r:id="rId8"/>
    <p:sldLayoutId id="2147484256" r:id="rId9"/>
    <p:sldLayoutId id="2147484257" r:id="rId10"/>
    <p:sldLayoutId id="2147484258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67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15.12.2018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519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m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2.xls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png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3.xls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759" y="1642925"/>
            <a:ext cx="9134375" cy="2481669"/>
          </a:xfrm>
        </p:spPr>
        <p:txBody>
          <a:bodyPr/>
          <a:lstStyle/>
          <a:p>
            <a:r>
              <a:rPr lang="ru-RU" sz="3600" b="1" i="1" dirty="0" smtClean="0"/>
              <a:t> </a:t>
            </a:r>
            <a:endParaRPr lang="ru-RU" sz="3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8" y="4244741"/>
            <a:ext cx="7766937" cy="1491916"/>
          </a:xfrm>
        </p:spPr>
        <p:txBody>
          <a:bodyPr>
            <a:normAutofit lnSpcReduction="10000"/>
          </a:bodyPr>
          <a:lstStyle/>
          <a:p>
            <a:endParaRPr lang="ru-RU" b="1" i="1" dirty="0" smtClean="0"/>
          </a:p>
          <a:p>
            <a:r>
              <a:rPr lang="ru-RU" b="1" i="1" dirty="0" smtClean="0"/>
              <a:t>Емельянова Галина Александровна</a:t>
            </a:r>
          </a:p>
          <a:p>
            <a:r>
              <a:rPr lang="ru-RU" b="1" i="1" dirty="0" smtClean="0"/>
              <a:t>директор ГКУОТ «Медицинский </a:t>
            </a:r>
          </a:p>
          <a:p>
            <a:r>
              <a:rPr lang="ru-RU" b="1" i="1" dirty="0" smtClean="0"/>
              <a:t>информационно-аналитический центр»</a:t>
            </a:r>
            <a:endParaRPr lang="ru-RU" b="1" i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714699" y="299731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028700" y="2438429"/>
            <a:ext cx="8153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Основные принципы формирования ФФСН в сфере здравоохранения за 201</a:t>
            </a:r>
            <a:r>
              <a:rPr lang="en-US" sz="3000" b="1" i="1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8</a:t>
            </a:r>
            <a:r>
              <a:rPr lang="ru-RU" sz="3000" b="1" i="1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год</a:t>
            </a:r>
            <a:endParaRPr lang="ru-RU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925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31086"/>
            <a:ext cx="7572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  <a:b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</a:b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«БОРЬБА С СЕРДЕЧНО-СОСУДИСТЫМИ ЗАБОЛЕВАНИЯМИ»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68495"/>
              </p:ext>
            </p:extLst>
          </p:nvPr>
        </p:nvGraphicFramePr>
        <p:xfrm>
          <a:off x="282222" y="741340"/>
          <a:ext cx="11422454" cy="3795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01675"/>
                <a:gridCol w="1949755"/>
                <a:gridCol w="709002"/>
                <a:gridCol w="709002"/>
                <a:gridCol w="682864"/>
                <a:gridCol w="1270156"/>
              </a:tblGrid>
              <a:tr h="292914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592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от болезней системы кровообращения</a:t>
                      </a:r>
                      <a:endParaRPr lang="ru-RU" sz="12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</a:t>
                      </a:r>
                      <a:r>
                        <a:rPr lang="ru-RU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тыс.населения</a:t>
                      </a:r>
                      <a:endParaRPr lang="ru-RU" sz="12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00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Больничная летальность от инфаркта миокарда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2000 стр.10.4.2+10.4.3 по гр. 8/стр. 10.4.2.+10.4.3 по гр. 4+8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-39,4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59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Больничная летальность от острого нарушения  мозгового кровообращения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2000  стр.10.7.1+10.7.2+ 10.7.3+10.7.4  по гр. 8/стр. 10.7.1+10.7.2+10.7.3+10.7.4 по гр. 4+8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07757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</a:t>
                      </a:r>
                      <a:r>
                        <a:rPr lang="ru-RU" sz="1300" b="1" kern="120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рентгенэндоваскулярных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вмешательств в лечебных целях, проведенных больным с ОКС, к общему числу выбывших больных, перенесших ОКС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4000 стр. 7.5.2 гр. 3 – (гр.4+6)/ табл. 2000 стр. 10.4.1.1+10.4.2.+10.4.3+10.4.4. по гр. 4+8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3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218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300" b="1" kern="120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рентгенэндоваскулярных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вмешательств в лечебных целях, проведенных больным с ОКС</a:t>
                      </a:r>
                      <a:r>
                        <a:rPr lang="ru-RU" sz="1300" b="1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форма ФСН № 14, табл. 4000 стр. 7.5.2 гр. 3 – (гр.4+6)</a:t>
                      </a: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</a:t>
                      </a:r>
                    </a:p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218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профильных госпитализаций пациентов с острыми цереброваскулярными болезнями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30, табл. 2350, стр. 2.2, гр. 3/ стр. 2, гр. 3*100)</a:t>
                      </a:r>
                      <a:endParaRPr lang="ru-RU" sz="13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28600" y="4670643"/>
            <a:ext cx="117704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переоснащение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сети региональных сосудистых центров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(140 ед.) и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первичных сосудистых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отделений (469 ед.),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в том числе оборудованием для ранней медицинской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реабилитации;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дооснащение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первичных сосудистых отделений оборудованием для проведения </a:t>
            </a:r>
            <a:r>
              <a:rPr lang="ru-RU" sz="1400" dirty="0" err="1">
                <a:solidFill>
                  <a:prstClr val="black"/>
                </a:solidFill>
                <a:cs typeface="Times New Roman" panose="02020603050405020304" pitchFamily="18" charset="0"/>
              </a:rPr>
              <a:t>рентгенэндоваскулярных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 методов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лечения;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обеспечение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качества оказания медицинской помощи в соответствии с клиническими рекомендациями и протоколами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лечения </a:t>
            </a:r>
            <a:endParaRPr lang="ru-RU" sz="14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5624750"/>
            <a:ext cx="418896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sz="1400" dirty="0"/>
              <a:t>Федеральный бюджет – 75,2 </a:t>
            </a:r>
            <a:r>
              <a:rPr lang="ru-RU" sz="1400" dirty="0" err="1"/>
              <a:t>мрлд</a:t>
            </a:r>
            <a:r>
              <a:rPr lang="ru-RU" sz="1400" dirty="0"/>
              <a:t> рублей</a:t>
            </a:r>
          </a:p>
        </p:txBody>
      </p:sp>
      <p:cxnSp>
        <p:nvCxnSpPr>
          <p:cNvPr id="11" name="Прямая соединительная линия 9"/>
          <p:cNvCxnSpPr/>
          <p:nvPr/>
        </p:nvCxnSpPr>
        <p:spPr>
          <a:xfrm>
            <a:off x="2452458" y="492747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5"/>
          <p:cNvCxnSpPr/>
          <p:nvPr/>
        </p:nvCxnSpPr>
        <p:spPr>
          <a:xfrm>
            <a:off x="11515048" y="492745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72288" y="4502016"/>
            <a:ext cx="11842319" cy="29806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buNone/>
              <a:defRPr sz="24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400" dirty="0" smtClean="0">
                <a:solidFill>
                  <a:srgbClr val="4BACC6">
                    <a:lumMod val="75000"/>
                  </a:srgbClr>
                </a:solidFill>
              </a:rPr>
              <a:t>Основные мероприятия </a:t>
            </a:r>
            <a:endParaRPr lang="ru-RU" sz="1400" dirty="0">
              <a:solidFill>
                <a:srgbClr val="4BACC6">
                  <a:lumMod val="75000"/>
                </a:srgbClr>
              </a:solidFill>
            </a:endParaRP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74748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8618" y="31086"/>
            <a:ext cx="7572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«БОРЬБА С ОНКОЛОГИЧЕСКИМИ ЗАБОЛЕВАНИЯМИ»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540735"/>
              </p:ext>
            </p:extLst>
          </p:nvPr>
        </p:nvGraphicFramePr>
        <p:xfrm>
          <a:off x="425947" y="725013"/>
          <a:ext cx="11353800" cy="32531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6878"/>
                <a:gridCol w="1263527"/>
                <a:gridCol w="1156799"/>
                <a:gridCol w="1156799"/>
                <a:gridCol w="1156799"/>
                <a:gridCol w="1142998"/>
              </a:tblGrid>
              <a:tr h="288135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0872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от новообразований, в том от злокачественных</a:t>
                      </a:r>
                      <a:endParaRPr lang="ru-RU" sz="12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населения</a:t>
                      </a:r>
                      <a:endParaRPr lang="ru-RU" sz="9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193,5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-7,8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321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злокачественных новообразований, выявленных на ранних стадиях (I-II стадии)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федерального статистического наблюдения № 7, табл. 2200 стр.1, гр. 6+7/стр.1, гр. 4 *100) 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486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больных со злокачественными новообразованиями, состоящих на учете 5 лет и более </a:t>
                      </a: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федерального статистического наблюдения № 7, табл. 2100 стр.1, гр. 9/стр.1, гр. 8 *100) </a:t>
                      </a:r>
                      <a:endParaRPr lang="ru-RU" sz="1050" b="1" dirty="0"/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242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Показатель одногодичной летальности больных со злокачественными новообразованиями (умерли в течение первого года с момента установления диагноза из числа больных, впервые взятых на учет в предыдущем году)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федерального статистического наблюдения № 7, табл. 2100 стр.1, гр. 7 отчетного года/стр.1, гр. 4 за предыдущий год *100) 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-23,1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862" y="3910774"/>
            <a:ext cx="11843522" cy="38408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42452" y="4102814"/>
            <a:ext cx="113538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организация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сети центров амбулаторной онкологической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помощи;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переоснащение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сети региональных медицинских организаций оказывающих помощь больным онкологическими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заболеваниями;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создание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18 (федеральных и межрегиональных) </a:t>
            </a:r>
            <a:r>
              <a:rPr lang="ru-RU" sz="1400" dirty="0" err="1">
                <a:solidFill>
                  <a:prstClr val="black"/>
                </a:solidFill>
                <a:cs typeface="Times New Roman" panose="02020603050405020304" pitchFamily="18" charset="0"/>
              </a:rPr>
              <a:t>референс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-центров </a:t>
            </a:r>
            <a:r>
              <a:rPr lang="ru-RU" sz="14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иммуногистохимических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, патоморфологических исследований и лучевых методов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исследований;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новое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строительство и 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реконструкция;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финансовое 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обеспечение оказания медицинской помощи больным с онкологическими заболеваниями в соответствии с клиническими рекомендациями и протоколами лечения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33800" y="5703252"/>
            <a:ext cx="4985660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965,3 млрд. рублей</a:t>
            </a: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9"/>
          <p:cNvCxnSpPr/>
          <p:nvPr/>
        </p:nvCxnSpPr>
        <p:spPr>
          <a:xfrm>
            <a:off x="2452458" y="492747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5"/>
          <p:cNvCxnSpPr/>
          <p:nvPr/>
        </p:nvCxnSpPr>
        <p:spPr>
          <a:xfrm>
            <a:off x="11515048" y="492745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0581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30606" y="51198"/>
            <a:ext cx="958513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«РАЗВИТИЕ ДЕТСКОГО ЗДРАВООХРАНЕНИЯ, ВКЛЮЧАЯ СОЗДАНИЕ СОВРЕМЕННОЙ ИНФРАСТРУКТУРЫ ОКАЗАНИЯ МЕДИЦИНСКОЙ ПОМОЩИ ДЕТЯМ»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255391"/>
              </p:ext>
            </p:extLst>
          </p:nvPr>
        </p:nvGraphicFramePr>
        <p:xfrm>
          <a:off x="431393" y="963545"/>
          <a:ext cx="11325227" cy="2809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29250"/>
                <a:gridCol w="1971675"/>
                <a:gridCol w="990601"/>
                <a:gridCol w="990601"/>
                <a:gridCol w="885825"/>
                <a:gridCol w="1057275"/>
              </a:tblGrid>
              <a:tr h="42571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101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Младенческая смертность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1000 родившихся живыми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21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детей в возрасте 0-4 года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1000 родившихся живыми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4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детей в возрасте 0-17 лет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детей соответствующего возраста 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82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Доля посещений детьми медицинских организаций с профилактическими целями 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(форма ФСН № 30, табл. 2105 стр.5, гр.5/табл. 2105 стр.1+стр.5 по гр. 5*100)</a:t>
                      </a:r>
                      <a:endParaRPr kumimoji="0" lang="ru-RU" sz="105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832" y="3990662"/>
            <a:ext cx="11843522" cy="3840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5384" y="4412629"/>
            <a:ext cx="11353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укрепление материально-технической базы детских поликлиник и детских поликлинических отделений медицинских организаций;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строительство/реконструкция областных, краевых, республиканских, окружных детских больниц/корпусов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90991" y="5661248"/>
            <a:ext cx="4879862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88,6 млрд. рублей</a:t>
            </a:r>
          </a:p>
        </p:txBody>
      </p:sp>
      <p:cxnSp>
        <p:nvCxnSpPr>
          <p:cNvPr id="12" name="Прямая соединительная линия 9"/>
          <p:cNvCxnSpPr/>
          <p:nvPr/>
        </p:nvCxnSpPr>
        <p:spPr>
          <a:xfrm>
            <a:off x="2430630" y="565912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5"/>
          <p:cNvCxnSpPr/>
          <p:nvPr/>
        </p:nvCxnSpPr>
        <p:spPr>
          <a:xfrm>
            <a:off x="11493209" y="565873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32148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22232" y="81742"/>
            <a:ext cx="872303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«ОБЕСПЕЧЕНИЕ МЕДИЦИНСКИХ ОРГАНИЗАЦИЙ СИСТЕМЫ ЗДРАВООХРАНЕНИЯ КВАЛИФИЦИРОВАННЫМИ КАДРАМИ»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00421"/>
              </p:ext>
            </p:extLst>
          </p:nvPr>
        </p:nvGraphicFramePr>
        <p:xfrm>
          <a:off x="335369" y="648003"/>
          <a:ext cx="11609907" cy="55845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8644"/>
                <a:gridCol w="974878"/>
                <a:gridCol w="738544"/>
                <a:gridCol w="738544"/>
                <a:gridCol w="738544"/>
                <a:gridCol w="1240753"/>
              </a:tblGrid>
              <a:tr h="29619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37262">
                <a:tc>
                  <a:txBody>
                    <a:bodyPr/>
                    <a:lstStyle/>
                    <a:p>
                      <a:r>
                        <a:rPr lang="ru-RU" sz="1200" b="1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Укомлектованность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врачебных должностей в подразделениях, оказывающих медицинскую помощь в амбулаторных условиях (физическими лицами при коэффициенте совместительства 1,2)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стр.1, гр.10 * 100/стр. 1. гр.5 * 1,2)</a:t>
                      </a: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79,7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19,2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72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Укомлектованность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должностей среднего медицинского персонала в подразделениях, оказывающих медицинскую помощь в амбулаторных условиях (физическими лицами при коэффициенте совместительства 1,2)</a:t>
                      </a: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стр.139, гр.10 * 100/стр. 139. гр.5 * 1,2)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</a:t>
                      </a: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88,8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7,0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920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Число специалистов, вовлеченных в систему непрерывного образования медицинских работников, в том числе с использованием дистанционных образовательных технологий</a:t>
                      </a: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Тысяч человек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109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1880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17,2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625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Укомплектованность участков медицинских организаций, оказывающих первичную медико-санитарную помощь, врачами терапевтами участковыми, врачами педиатрами участковыми, врачами общей практики (семейная медицина), физическими лицами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 1100 стр.35+46+97 по гр. 10/табл. 1107, стр.1+4+5 по гр. 3 *100)</a:t>
                      </a: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78,8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88,0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99,0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25,6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854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фельдшерско-акушерских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(фельдшерских) пунктов средним медицинским персоналом (физическими лицами) 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 1102, стр. 1, гр. 5/табл. 1001, стр. 122+123 по гр. 4 * 100)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98,3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99,0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578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специалистов, допущенных к профессиональной деятельности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через процедуру аккредитации, от общего количества работающих специалистов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2,1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40,7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114,7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55 раз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9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врачей, работающих в государственных и муниципальных медицинских организациях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1100, стр.1, гр. 9/1000)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Тысяч человек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548,4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572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598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9,0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средних медицинских работников, работающих в государственных и муниципальных медицинских организациях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1100, стр.139, гр. 9/1000)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4065" marR="84065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Тысяч человек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1266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1309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1385</a:t>
                      </a:r>
                      <a:endParaRPr lang="ru-RU" sz="1200" dirty="0"/>
                    </a:p>
                  </a:txBody>
                  <a:tcPr marL="84065" marR="8406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9,4</a:t>
                      </a:r>
                    </a:p>
                  </a:txBody>
                  <a:tcPr marL="79131" marR="8793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4572000" y="6167923"/>
            <a:ext cx="427392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sz="1400" dirty="0"/>
              <a:t>Федеральный бюджет – 17,3 </a:t>
            </a:r>
            <a:r>
              <a:rPr lang="ru-RU" sz="1400" dirty="0" err="1"/>
              <a:t>млрд.рублей</a:t>
            </a:r>
            <a:r>
              <a:rPr lang="ru-RU" sz="1400" dirty="0"/>
              <a:t>  </a:t>
            </a:r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>
            <a:off x="2452458" y="492747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5"/>
          <p:cNvCxnSpPr/>
          <p:nvPr/>
        </p:nvCxnSpPr>
        <p:spPr>
          <a:xfrm>
            <a:off x="11515048" y="492745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404527" y="6475700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50822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401" y="0"/>
            <a:ext cx="101771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«СОЗДАНИЕ ЕДИНОГО ЦИФРОВОГО КОНТУРА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В ЗДРАВООХРАНЕНИИ НА ОСНОВЕ ЕДИНОЙ ГОСУДАРСТВЕННОЙ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ИНФОРМАЦИОННОЙ СИСТЕМЫ ЗДРАВООХРАНЕНИЯ (ЕГИСЗ)»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20101"/>
              </p:ext>
            </p:extLst>
          </p:nvPr>
        </p:nvGraphicFramePr>
        <p:xfrm>
          <a:off x="423987" y="1124744"/>
          <a:ext cx="11521281" cy="3898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46431"/>
                <a:gridCol w="1332394"/>
                <a:gridCol w="920918"/>
                <a:gridCol w="773963"/>
                <a:gridCol w="744572"/>
                <a:gridCol w="1303003"/>
              </a:tblGrid>
              <a:tr h="312142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2018,%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6256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граждан, воспользовавшихся услугами (сервисами), доступными в Личном кабинете пациента  на ЕПГУ в отчетном году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33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 государственной и муниципальной систем здравоохранения, обеспечивающих информационное взаимодействие с  ЕГИСЗ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33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организаций, обеспечивающих информационное взаимодействие с учреждениями медико-социальной экспертизы для передачи документов в электронном виде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842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 Российской Федерации, в которых функционируют государственные информационные системы в сфере здравоохранения, соответствующие требованиям Минздрава России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704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Доля медицинских организаций, обеспечивающих доступ гражданам к электронным медицинским документам в Личном кабинете пациента на ЕПГУ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 flipH="1">
            <a:off x="3581400" y="5410200"/>
            <a:ext cx="4421403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107,1 млрд</a:t>
            </a:r>
            <a:r>
              <a:rPr lang="ru-RU" dirty="0" smtClean="0"/>
              <a:t>. рублей 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Прямая соединительная линия 15"/>
          <p:cNvCxnSpPr/>
          <p:nvPr/>
        </p:nvCxnSpPr>
        <p:spPr>
          <a:xfrm>
            <a:off x="11523260" y="704175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2" y="56175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9"/>
          <p:cNvCxnSpPr/>
          <p:nvPr/>
        </p:nvCxnSpPr>
        <p:spPr>
          <a:xfrm>
            <a:off x="2460657" y="704178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10641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3482" y="94601"/>
            <a:ext cx="96766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НАЦОНАЛЬНЫЙ ПРОЕКТ  </a:t>
            </a:r>
            <a:r>
              <a:rPr lang="ru-RU" sz="1400" b="1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«ДЕМОГРАФИЯ»</a:t>
            </a:r>
            <a:endParaRPr lang="ru-RU" sz="1400" b="1" dirty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322060"/>
              </p:ext>
            </p:extLst>
          </p:nvPr>
        </p:nvGraphicFramePr>
        <p:xfrm>
          <a:off x="171883" y="679091"/>
          <a:ext cx="11848267" cy="264979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26507"/>
                <a:gridCol w="2522380"/>
                <a:gridCol w="1049846"/>
                <a:gridCol w="1049846"/>
                <a:gridCol w="1049846"/>
                <a:gridCol w="1049842"/>
              </a:tblGrid>
              <a:tr h="35434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b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2017, %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</a:tr>
              <a:tr h="6342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b="1" kern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населения старше трудоспособного возраста </a:t>
                      </a:r>
                      <a:endParaRPr lang="ru-RU" sz="12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чел. населения</a:t>
                      </a:r>
                    </a:p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соответствующего возраста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38,1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36,1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2700" marT="9525" marB="0" anchor="ctr"/>
                </a:tc>
              </a:tr>
              <a:tr h="42522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Обращаемость в медицинские организации по вопросам здорового образа жизни </a:t>
                      </a:r>
                      <a:r>
                        <a:rPr kumimoji="0" lang="ru-RU" sz="105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1100 + 2100+ 3100 по стр. 1.6.1, гр. 4)/1000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человек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1676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2248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3707" marR="237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2997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1,8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2700" marT="9525" marB="0" anchor="ctr"/>
                </a:tc>
              </a:tr>
              <a:tr h="81235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лиц, которым рекомендованы индивидуальные планы по здоровому образу жизни (паспорта здоровья) в центрах здоровья 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№ 68, табл. 2001 стр. 7 +  табл. 2002 стр. 7) 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2700" marT="9525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45871"/>
              </p:ext>
            </p:extLst>
          </p:nvPr>
        </p:nvGraphicFramePr>
        <p:xfrm>
          <a:off x="164476" y="4110826"/>
          <a:ext cx="11820279" cy="22307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56825"/>
                <a:gridCol w="2570132"/>
                <a:gridCol w="1033961"/>
                <a:gridCol w="1033961"/>
                <a:gridCol w="1033961"/>
                <a:gridCol w="991439"/>
              </a:tblGrid>
              <a:tr h="3872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2017,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</a:tr>
              <a:tr h="418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Ожидаемая продолжительность жизни лиц 65 лет, оба пола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16,3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17,6 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18,5 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+13,4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2700" marT="9525" marB="0" anchor="ctr"/>
                </a:tc>
              </a:tr>
              <a:tr h="41833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Охват граждан старше трудоспособного возраста профилактическими  осмотрами, включая диспансеризацию </a:t>
                      </a:r>
                      <a:r>
                        <a:rPr lang="ru-RU" sz="105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</a:t>
                      </a:r>
                      <a:r>
                        <a:rPr lang="ru-RU" sz="105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стр. 6.1.1/ численность населения старше трудоспособного возраста * 100)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2700" marT="9525" marB="0" anchor="ctr"/>
                </a:tc>
              </a:tr>
              <a:tr h="63165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лиц старше трудоспособного возраста, у которых выявлены заболевания и патологические состояния, находящиеся под диспансерным наблюдением </a:t>
                      </a:r>
                      <a:r>
                        <a:rPr lang="ru-RU" sz="105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4001 стр. 3/табл. 4001, стр. 1 * 100)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426" marR="121426" marT="45535" marB="4553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67,4​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2700" marT="9525" marB="0"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8625" y="6563013"/>
            <a:ext cx="2743200" cy="365125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Прямая соединительная линия 15"/>
          <p:cNvCxnSpPr/>
          <p:nvPr/>
        </p:nvCxnSpPr>
        <p:spPr>
          <a:xfrm>
            <a:off x="11510770" y="471587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0" y="142936"/>
            <a:ext cx="2452439" cy="41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9"/>
          <p:cNvCxnSpPr/>
          <p:nvPr/>
        </p:nvCxnSpPr>
        <p:spPr>
          <a:xfrm>
            <a:off x="2448180" y="471591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14493" y="3783881"/>
            <a:ext cx="5583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«СТАРШЕЕ ПОКОЛЕНИЕ»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3614501" y="3380810"/>
            <a:ext cx="4421403" cy="307777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107,1 млрд</a:t>
            </a:r>
            <a:r>
              <a:rPr lang="ru-RU" dirty="0" smtClean="0"/>
              <a:t>. рублей  </a:t>
            </a:r>
            <a:endParaRPr lang="ru-RU" dirty="0"/>
          </a:p>
        </p:txBody>
      </p:sp>
      <p:sp>
        <p:nvSpPr>
          <p:cNvPr id="14" name="Text Box 76"/>
          <p:cNvSpPr txBox="1">
            <a:spLocks noChangeArrowheads="1"/>
          </p:cNvSpPr>
          <p:nvPr/>
        </p:nvSpPr>
        <p:spPr bwMode="auto">
          <a:xfrm>
            <a:off x="347923" y="6400800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27433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39616" y="164748"/>
            <a:ext cx="93942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  <a:r>
              <a:rPr lang="ru-RU" sz="1100" b="1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«ФОРМИРОВАНИЕ СИСТЕМЫ МОТИВАЦИИ ГРАЖДАН К ЗДОРОВОМУ ОБРАЗУ ЖИЗНИ, ВКЛЮЧАЯ ЗДОРОВОЕ ПИТАНИЕ И ОТКАЗ ОТ ВРЕДНЫХ ПРИВЫЧЕК»</a:t>
            </a:r>
            <a:endParaRPr lang="ru-RU" sz="1100" b="1" dirty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714870"/>
              </p:ext>
            </p:extLst>
          </p:nvPr>
        </p:nvGraphicFramePr>
        <p:xfrm>
          <a:off x="599757" y="1475072"/>
          <a:ext cx="11168258" cy="390041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01927"/>
                <a:gridCol w="1646375"/>
                <a:gridCol w="1141083"/>
                <a:gridCol w="886581"/>
                <a:gridCol w="1237922"/>
                <a:gridCol w="1454370"/>
              </a:tblGrid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2017,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</a:tr>
              <a:tr h="5227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Ожидаемая продолжительность жизни лиц, достигших 45 лет, оба пола</a:t>
                      </a:r>
                    </a:p>
                    <a:p>
                      <a:pPr marL="0" algn="l" defTabSz="914400" rtl="0" eaLnBrk="1" latinLnBrk="0" hangingPunct="1"/>
                      <a:endParaRPr lang="ru-RU" sz="14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5508" marR="11723" marT="9525" marB="0" anchor="ctr"/>
                </a:tc>
              </a:tr>
              <a:tr h="522787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Розничные продажи сигарет и папирос на душу населения</a:t>
                      </a: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шт.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1883" marR="21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5508" marR="11723" marT="9525" marB="0" anchor="ctr"/>
                </a:tc>
              </a:tr>
              <a:tr h="52278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Розничные продажи алкогольной продукции на душу населения</a:t>
                      </a: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литры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6,23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548" marR="445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548" marR="4454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-9,1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5508" marR="11723" marT="9525" marB="0" anchor="ctr"/>
                </a:tc>
              </a:tr>
              <a:tr h="52278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мужчин трудоспособного возраста</a:t>
                      </a:r>
                    </a:p>
                    <a:p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населения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735,7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5508" marR="11723" marT="9525" marB="0" anchor="ctr"/>
                </a:tc>
              </a:tr>
              <a:tr h="70591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Обращаемость в медицинские организации по вопросам здорового образа жизни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1100 + 2100+ 3100 по стр. 1.6.1,</a:t>
                      </a:r>
                      <a:r>
                        <a:rPr lang="ru-RU" sz="1400" b="1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гр. 4)/1000</a:t>
                      </a:r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человек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1676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1883" marR="21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2997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2086" marR="112086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1,8 раза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5508" marR="11723" marT="9525" marB="0" anchor="ctr"/>
                </a:tc>
              </a:tr>
            </a:tbl>
          </a:graphicData>
        </a:graphic>
      </p:graphicFrame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Прямая соединительная линия 15"/>
          <p:cNvCxnSpPr/>
          <p:nvPr/>
        </p:nvCxnSpPr>
        <p:spPr>
          <a:xfrm>
            <a:off x="11523261" y="704175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1" y="56175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9"/>
          <p:cNvCxnSpPr/>
          <p:nvPr/>
        </p:nvCxnSpPr>
        <p:spPr>
          <a:xfrm>
            <a:off x="2460665" y="704192"/>
            <a:ext cx="9062603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flipH="1">
            <a:off x="3962400" y="5562600"/>
            <a:ext cx="4230645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</a:t>
            </a:r>
            <a:r>
              <a:rPr lang="ru-RU" dirty="0" smtClean="0"/>
              <a:t>3,7 </a:t>
            </a:r>
            <a:r>
              <a:rPr lang="ru-RU" dirty="0"/>
              <a:t>млрд</a:t>
            </a:r>
            <a:r>
              <a:rPr lang="ru-RU" dirty="0" smtClean="0"/>
              <a:t>. рублей  </a:t>
            </a:r>
            <a:endParaRPr lang="ru-RU" dirty="0"/>
          </a:p>
        </p:txBody>
      </p:sp>
      <p:sp>
        <p:nvSpPr>
          <p:cNvPr id="9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202683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6513" y="1447800"/>
            <a:ext cx="7936089" cy="2590800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>Работа в программе МЕДСТАТ  </a:t>
            </a:r>
            <a:r>
              <a:rPr lang="ru-RU" altLang="ru-RU" b="1" i="1" dirty="0"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latin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777" y="3847691"/>
            <a:ext cx="7766937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9372600" y="5105458"/>
            <a:ext cx="1986846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524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261315"/>
            <a:ext cx="8596668" cy="166914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контроля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pPr/>
              <a:t>18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10448631" y="5272952"/>
            <a:ext cx="1590969" cy="1307931"/>
            <a:chOff x="999829" y="3274142"/>
            <a:chExt cx="3562339" cy="338490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95" y="870333"/>
            <a:ext cx="10058400" cy="549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8637261" y="1520386"/>
            <a:ext cx="727113" cy="131100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8042314" y="2743259"/>
            <a:ext cx="2406318" cy="533399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таблицы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56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47486" y="609600"/>
            <a:ext cx="8326551" cy="7675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внутритабличного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134602" y="5283062"/>
            <a:ext cx="1807918" cy="1307931"/>
            <a:chOff x="999829" y="3274142"/>
            <a:chExt cx="3562339" cy="338490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Объект 9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1244906"/>
            <a:ext cx="9521285" cy="494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7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6513" y="381057"/>
            <a:ext cx="7936089" cy="4953001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Первичная учетная медицинская документация – основа составления форм статистической отчетности!!!</a:t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1800" b="1" i="1" dirty="0" smtClean="0">
                <a:latin typeface="Times New Roman" panose="02020603050405020304" pitchFamily="18" charset="0"/>
              </a:rPr>
              <a:t>-талон амбулаторного пациента форма № 025/у</a:t>
            </a:r>
            <a:br>
              <a:rPr lang="ru-RU" altLang="ru-RU" sz="1800" b="1" i="1" dirty="0" smtClean="0">
                <a:latin typeface="Times New Roman" panose="02020603050405020304" pitchFamily="18" charset="0"/>
              </a:rPr>
            </a:br>
            <a:r>
              <a:rPr lang="ru-RU" altLang="ru-RU" sz="1800" b="1" i="1" dirty="0" smtClean="0">
                <a:latin typeface="Times New Roman" panose="02020603050405020304" pitchFamily="18" charset="0"/>
              </a:rPr>
              <a:t>-статистическая карта выбывшего из стационара форма № 066/у</a:t>
            </a:r>
            <a:br>
              <a:rPr lang="ru-RU" altLang="ru-RU" sz="1800" b="1" i="1" dirty="0" smtClean="0">
                <a:latin typeface="Times New Roman" panose="02020603050405020304" pitchFamily="18" charset="0"/>
              </a:rPr>
            </a:br>
            <a:r>
              <a:rPr lang="ru-RU" altLang="ru-RU" sz="1800" b="1" i="1" dirty="0" smtClean="0">
                <a:latin typeface="Times New Roman" panose="02020603050405020304" pitchFamily="18" charset="0"/>
              </a:rPr>
              <a:t>-ведомость учета врачебных посещений… форма № 039/у</a:t>
            </a:r>
            <a:br>
              <a:rPr lang="ru-RU" altLang="ru-RU" sz="1800" b="1" i="1" dirty="0" smtClean="0">
                <a:latin typeface="Times New Roman" panose="02020603050405020304" pitchFamily="18" charset="0"/>
              </a:rPr>
            </a:br>
            <a:r>
              <a:rPr lang="ru-RU" altLang="ru-RU" sz="1800" b="1" i="1" dirty="0" smtClean="0">
                <a:latin typeface="Times New Roman" panose="02020603050405020304" pitchFamily="18" charset="0"/>
              </a:rPr>
              <a:t>-листок ежедневного учета больных и коечного фонда… форма № 007/у</a:t>
            </a:r>
            <a:br>
              <a:rPr lang="ru-RU" altLang="ru-RU" sz="1800" b="1" i="1" dirty="0" smtClean="0">
                <a:latin typeface="Times New Roman" panose="02020603050405020304" pitchFamily="18" charset="0"/>
              </a:rPr>
            </a:br>
            <a:r>
              <a:rPr lang="ru-RU" altLang="ru-RU" sz="1800" b="1" i="1" dirty="0" smtClean="0">
                <a:latin typeface="Times New Roman" panose="02020603050405020304" pitchFamily="18" charset="0"/>
              </a:rPr>
              <a:t>-… </a:t>
            </a:r>
            <a:r>
              <a:rPr lang="ru-RU" altLang="ru-RU" b="1" i="1" dirty="0"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latin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777" y="3847691"/>
            <a:ext cx="7766937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9372600" y="5105458"/>
            <a:ext cx="1986846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372602" y="457200"/>
            <a:ext cx="2514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ВНИМАНИЕ!!!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6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8971"/>
            <a:ext cx="8591170" cy="862942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контроля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515" y="1389414"/>
            <a:ext cx="8526482" cy="60564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274638" algn="ctr">
              <a:tabLst>
                <a:tab pos="266700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запуска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межтабличных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контролей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0058403" y="5227266"/>
            <a:ext cx="1766256" cy="1307931"/>
            <a:chOff x="999829" y="3274142"/>
            <a:chExt cx="3562339" cy="338490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Объект 9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2160588"/>
            <a:ext cx="8773886" cy="416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304801"/>
            <a:ext cx="8596668" cy="762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46888" y="1011295"/>
            <a:ext cx="2412695" cy="369065"/>
          </a:xfrm>
          <a:prstGeom prst="roundRec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2.Выбор вида контроля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677434" y="2457712"/>
            <a:ext cx="2342921" cy="442817"/>
          </a:xfrm>
          <a:prstGeom prst="roundRect">
            <a:avLst/>
          </a:prstGeom>
          <a:solidFill>
            <a:srgbClr val="FFFF00"/>
          </a:solidFill>
          <a:ln>
            <a:solidFill>
              <a:srgbClr val="8744A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8744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Заполнение интервалов</a:t>
            </a:r>
            <a:endParaRPr lang="ru-RU" sz="1400" b="1" dirty="0">
              <a:solidFill>
                <a:srgbClr val="8744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94264" y="3733800"/>
            <a:ext cx="2226091" cy="429658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.Выполнение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96400" y="876701"/>
            <a:ext cx="2170206" cy="498513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3.Выбор</a:t>
            </a:r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0058403" y="5288125"/>
            <a:ext cx="1641862" cy="1307931"/>
            <a:chOff x="999829" y="3274142"/>
            <a:chExt cx="3562339" cy="3384901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8" name="Прямая со стрелкой 37"/>
          <p:cNvCxnSpPr/>
          <p:nvPr/>
        </p:nvCxnSpPr>
        <p:spPr>
          <a:xfrm flipH="1" flipV="1">
            <a:off x="2754217" y="2900529"/>
            <a:ext cx="5982276" cy="104097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5172419" y="2627580"/>
            <a:ext cx="3842134" cy="1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982371" y="992245"/>
            <a:ext cx="2754217" cy="382969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1.Выбор мед. организации</a:t>
            </a:r>
            <a:endParaRPr lang="ru-RU" sz="1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Объект 23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35" y="1536852"/>
            <a:ext cx="9525001" cy="4940148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 flipH="1">
            <a:off x="1081753" y="1374336"/>
            <a:ext cx="1109033" cy="12752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810001" y="1380302"/>
            <a:ext cx="2590799" cy="769068"/>
          </a:xfrm>
          <a:prstGeom prst="straightConnector1">
            <a:avLst/>
          </a:prstGeom>
          <a:ln w="190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1"/>
          </p:cNvCxnSpPr>
          <p:nvPr/>
        </p:nvCxnSpPr>
        <p:spPr>
          <a:xfrm flipH="1">
            <a:off x="2921190" y="1125900"/>
            <a:ext cx="6375210" cy="190672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4" idx="1"/>
          </p:cNvCxnSpPr>
          <p:nvPr/>
        </p:nvCxnSpPr>
        <p:spPr>
          <a:xfrm flipH="1">
            <a:off x="4038601" y="2679063"/>
            <a:ext cx="5638800" cy="1269566"/>
          </a:xfrm>
          <a:prstGeom prst="straightConnector1">
            <a:avLst/>
          </a:prstGeom>
          <a:ln w="38100">
            <a:solidFill>
              <a:srgbClr val="8744A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8" idx="1"/>
          </p:cNvCxnSpPr>
          <p:nvPr/>
        </p:nvCxnSpPr>
        <p:spPr>
          <a:xfrm flipH="1" flipV="1">
            <a:off x="5745355" y="2808385"/>
            <a:ext cx="4048874" cy="11402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297456"/>
            <a:ext cx="8596668" cy="859316"/>
          </a:xfrm>
        </p:spPr>
        <p:txBody>
          <a:bodyPr/>
          <a:lstStyle/>
          <a:p>
            <a:pPr algn="ctr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3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внутриформенного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pPr/>
              <a:t>22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9737769" y="5607644"/>
            <a:ext cx="2347738" cy="1163375"/>
            <a:chOff x="999829" y="3274142"/>
            <a:chExt cx="3562339" cy="3581014"/>
          </a:xfrm>
        </p:grpSpPr>
        <p:pic>
          <p:nvPicPr>
            <p:cNvPr id="7" name="Рисунок 6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7"/>
              <a:ext cx="3562337" cy="12315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Объект 9"/>
          <p:cNvPicPr>
            <a:picLocks noGrp="1"/>
          </p:cNvPicPr>
          <p:nvPr>
            <p:ph idx="1"/>
          </p:nvPr>
        </p:nvPicPr>
        <p:blipFill rotWithShape="1">
          <a:blip r:embed="rId4"/>
          <a:srcRect l="1551" t="2563" r="12950" b="12817"/>
          <a:stretch/>
        </p:blipFill>
        <p:spPr>
          <a:xfrm>
            <a:off x="187286" y="892366"/>
            <a:ext cx="9893147" cy="578900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180463" y="2500829"/>
            <a:ext cx="28643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2454" y="2489812"/>
            <a:ext cx="2533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95760" y="4759288"/>
            <a:ext cx="25338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33040" y="4759288"/>
            <a:ext cx="28643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95761" y="5420299"/>
            <a:ext cx="1900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476259" y="5420299"/>
            <a:ext cx="2644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95762" y="5761822"/>
            <a:ext cx="3800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476259" y="5761822"/>
            <a:ext cx="2644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17795" y="6081311"/>
            <a:ext cx="2533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476259" y="6081311"/>
            <a:ext cx="26440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/>
          <p:cNvGrpSpPr/>
          <p:nvPr/>
        </p:nvGrpSpPr>
        <p:grpSpPr>
          <a:xfrm>
            <a:off x="10210801" y="5420327"/>
            <a:ext cx="1874703" cy="1213959"/>
            <a:chOff x="999829" y="3274142"/>
            <a:chExt cx="3562339" cy="3504464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115504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Скругленный прямоугольник 20"/>
          <p:cNvSpPr/>
          <p:nvPr/>
        </p:nvSpPr>
        <p:spPr>
          <a:xfrm>
            <a:off x="9296403" y="1066801"/>
            <a:ext cx="2492998" cy="39624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базы данных в МИАЦ необходимо осуществлять только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проведения и анализа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видов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36657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297456"/>
            <a:ext cx="8596668" cy="859316"/>
          </a:xfrm>
        </p:spPr>
        <p:txBody>
          <a:bodyPr/>
          <a:lstStyle/>
          <a:p>
            <a:pPr algn="ctr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лучший контроль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737769" y="5607644"/>
            <a:ext cx="2347738" cy="1163375"/>
            <a:chOff x="999829" y="3274142"/>
            <a:chExt cx="3562339" cy="3581014"/>
          </a:xfrm>
        </p:grpSpPr>
        <p:pic>
          <p:nvPicPr>
            <p:cNvPr id="7" name="Рисунок 6" hidden="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7"/>
              <a:ext cx="3562337" cy="12315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926198" y="5420327"/>
            <a:ext cx="1884802" cy="1213959"/>
            <a:chOff x="999829" y="3274142"/>
            <a:chExt cx="3562339" cy="3504464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99829" y="5623566"/>
              <a:ext cx="3562337" cy="115504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Рисунок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1143000"/>
            <a:ext cx="8382000" cy="2635786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066800" y="2819400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25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657255"/>
            <a:ext cx="8686800" cy="5238690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При отклонении значений данных </a:t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в ФФСН за 2018 год </a:t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от значений за 2017 год </a:t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более 10% (+ или -)</a:t>
            </a:r>
            <a:br>
              <a:rPr lang="ru-RU" alt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необходимо предоставить пояснительные записки с обоснованием сложившейся динамики данных!!!  </a:t>
            </a:r>
            <a:r>
              <a:rPr lang="ru-RU" altLang="ru-RU" b="1" i="1" dirty="0"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latin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799" y="24007"/>
            <a:ext cx="7766937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9372600" y="5105458"/>
            <a:ext cx="1986846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9372602" y="457200"/>
            <a:ext cx="2514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ВНИМАНИЕ!!!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936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6513" y="1295400"/>
            <a:ext cx="7936089" cy="4191000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Приказ управления здравоохранения Липецкой области об оптимизации сбора информации для оперативного анализа деятельности медицинских организаций Липецкой области </a:t>
            </a:r>
            <a:br>
              <a:rPr lang="ru-RU" altLang="ru-RU" sz="3600" b="1" i="1" dirty="0" smtClean="0">
                <a:latin typeface="Times New Roman" panose="02020603050405020304" pitchFamily="18" charset="0"/>
              </a:rPr>
            </a:br>
            <a:r>
              <a:rPr lang="ru-RU" altLang="ru-RU" sz="3600" b="1" i="1" dirty="0" smtClean="0">
                <a:latin typeface="Times New Roman" panose="02020603050405020304" pitchFamily="18" charset="0"/>
              </a:rPr>
              <a:t>№ 1744 от 14.12.2017  </a:t>
            </a:r>
            <a:r>
              <a:rPr lang="ru-RU" altLang="ru-RU" b="1" i="1" dirty="0"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latin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799" y="24007"/>
            <a:ext cx="7766937" cy="10968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ClrTx/>
              <a:buSzTx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9372600" y="5105458"/>
            <a:ext cx="1986846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9372602" y="457200"/>
            <a:ext cx="2514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ВНИМАНИЕ!!!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110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4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0448666" y="5382708"/>
            <a:ext cx="1743369" cy="1307931"/>
            <a:chOff x="999829" y="3274142"/>
            <a:chExt cx="3562339" cy="3384901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646326" y="254759"/>
            <a:ext cx="7961698" cy="45492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деятельности медицинских организаций на 2018 год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335713"/>
              </p:ext>
            </p:extLst>
          </p:nvPr>
        </p:nvGraphicFramePr>
        <p:xfrm>
          <a:off x="863105" y="725840"/>
          <a:ext cx="9575801" cy="513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Лист" r:id="rId5" imgW="9353450" imgH="4724489" progId="Excel.Sheet.12">
                  <p:embed/>
                </p:oleObj>
              </mc:Choice>
              <mc:Fallback>
                <p:oleObj name="Лист" r:id="rId5" imgW="9353450" imgH="47244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3105" y="725840"/>
                        <a:ext cx="9575801" cy="513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6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3939" y="259310"/>
            <a:ext cx="8596668" cy="1323833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Сигнальные показатели по мониторингам снижения смертности от основных причин</a:t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115888" y="1103314"/>
          <a:ext cx="10321925" cy="544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Лист" r:id="rId4" imgW="9305975" imgH="4648378" progId="Excel.Sheet.12">
                  <p:embed/>
                </p:oleObj>
              </mc:Choice>
              <mc:Fallback>
                <p:oleObj name="Лист" r:id="rId4" imgW="9305975" imgH="464837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5888" y="1103314"/>
                        <a:ext cx="10321925" cy="544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10448666" y="5287174"/>
            <a:ext cx="1743369" cy="1307931"/>
            <a:chOff x="999829" y="3274142"/>
            <a:chExt cx="3562339" cy="338490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863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4"/>
          <p:cNvSpPr>
            <a:spLocks noChangeArrowheads="1"/>
          </p:cNvSpPr>
          <p:nvPr/>
        </p:nvSpPr>
        <p:spPr bwMode="auto">
          <a:xfrm>
            <a:off x="1996120" y="175195"/>
            <a:ext cx="8698172" cy="762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sz="25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Продолжение </a:t>
            </a:r>
            <a:endParaRPr lang="ru-RU" altLang="ru-RU" sz="2500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/>
          </p:nvPr>
        </p:nvGraphicFramePr>
        <p:xfrm>
          <a:off x="214313" y="938213"/>
          <a:ext cx="10482262" cy="431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Лист" r:id="rId4" imgW="9305975" imgH="3533953" progId="Excel.Sheet.12">
                  <p:embed/>
                </p:oleObj>
              </mc:Choice>
              <mc:Fallback>
                <p:oleObj name="Лист" r:id="rId4" imgW="9305975" imgH="353395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313" y="938213"/>
                        <a:ext cx="10482262" cy="431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0203007" y="5423651"/>
            <a:ext cx="1743369" cy="1307931"/>
            <a:chOff x="999829" y="3274142"/>
            <a:chExt cx="3562339" cy="338490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66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03011" y="34017"/>
            <a:ext cx="8888988" cy="806346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«ЗДРАВООХРАНЕНИЕ», </a:t>
            </a:r>
            <a:endParaRPr lang="ru-RU" sz="1600" dirty="0" smtClean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ru-RU" sz="1400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утвержден </a:t>
            </a:r>
            <a:r>
              <a:rPr lang="ru-RU" sz="14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президиумом Совета при Президенте Российской Федерации по стратегическому развитию и национальным проектам</a:t>
            </a:r>
            <a:br>
              <a:rPr lang="ru-RU" sz="14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</a:br>
            <a:r>
              <a:rPr lang="ru-RU" sz="14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(протокол №10 от 03.09.2018)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072822"/>
              </p:ext>
            </p:extLst>
          </p:nvPr>
        </p:nvGraphicFramePr>
        <p:xfrm>
          <a:off x="179393" y="1052741"/>
          <a:ext cx="11854498" cy="5290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20804"/>
                <a:gridCol w="1499188"/>
                <a:gridCol w="923342"/>
                <a:gridCol w="784342"/>
                <a:gridCol w="863989"/>
                <a:gridCol w="962833"/>
              </a:tblGrid>
              <a:tr h="43204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Наименование показателя 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20317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Смертность населения трудоспособного возраста</a:t>
                      </a:r>
                      <a:endParaRPr lang="ru-RU" sz="11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населения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484,5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401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350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-27,8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2028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Смертность от болезней системы кровообращения</a:t>
                      </a:r>
                      <a:endParaRPr lang="ru-RU" sz="11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населения</a:t>
                      </a:r>
                      <a:endParaRPr lang="ru-RU" sz="8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587,6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-23,4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042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Смертность от новообразований, в том от злокачественных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населения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200,6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193,5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185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-7,8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95008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Младенческая смертность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На 1000 родившихся живыми 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5,0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4,5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-19,6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7791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</a:t>
                      </a:r>
                      <a:r>
                        <a:rPr lang="ru-RU" sz="1100" b="1" kern="1200" dirty="0" err="1" smtClean="0"/>
                        <a:t>Укомлектованность</a:t>
                      </a:r>
                      <a:r>
                        <a:rPr lang="ru-RU" sz="1100" b="1" kern="1200" dirty="0" smtClean="0"/>
                        <a:t> врачебных должностей в подразделениях, оказывающих    медицинскую помощь в амбулаторных условиях (физическими лицами при  коэффициенте совместительства 1,2)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Процент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79,7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86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95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19,2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45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/>
                        <a:t> </a:t>
                      </a:r>
                      <a:r>
                        <a:rPr lang="ru-RU" sz="1100" b="1" kern="1200" dirty="0" err="1" smtClean="0"/>
                        <a:t>Укомлектованность</a:t>
                      </a:r>
                      <a:r>
                        <a:rPr lang="ru-RU" sz="1100" b="1" kern="1200" dirty="0" smtClean="0"/>
                        <a:t> должностей среднего медицинского персонала в подразделениях,  оказывающих медицинскую помощь в амбулаторных условиях (физическими лицами  при коэффициенте совместительства 1,2)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Процент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88,8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92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95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7,0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0919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Число специалистов, вовлеченных в систему непрерывного образования медицинских  работников, в том числе с использованием дистанционных образовательных технологий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Тысяч человек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850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1880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17,2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644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/>
                        <a:t> Охват граждан профилактическими медицинскими осмотрами</a:t>
                      </a:r>
                      <a:endParaRPr lang="ru-RU" sz="11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39,7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45,0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70,0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1,9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1819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 Число населенных пунктов с численностью населения свыше 100 человек, по данным геоинформационной системы Минздрава России, находящихся вне зоны доступности от медицинской организации или ее структурного подразделения, оказывающих первичную медико-санитарную помощь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Единиц</a:t>
                      </a:r>
                      <a:endParaRPr lang="ru-RU" sz="8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788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/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1819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 Доля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 от общего количества медицинских организаций, оказывающих данный вид помощи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59,8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72,3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24,1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40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/>
                        <a:t> Объем экспорта медицинских услуг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Млрд. долларов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690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1000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4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92" y="34017"/>
            <a:ext cx="2680549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9"/>
          <p:cNvCxnSpPr/>
          <p:nvPr/>
        </p:nvCxnSpPr>
        <p:spPr>
          <a:xfrm flipV="1">
            <a:off x="2339978" y="937761"/>
            <a:ext cx="9141467" cy="4291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5"/>
          <p:cNvCxnSpPr/>
          <p:nvPr/>
        </p:nvCxnSpPr>
        <p:spPr>
          <a:xfrm>
            <a:off x="11481448" y="937756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Box 76"/>
          <p:cNvSpPr txBox="1">
            <a:spLocks noChangeArrowheads="1"/>
          </p:cNvSpPr>
          <p:nvPr/>
        </p:nvSpPr>
        <p:spPr bwMode="auto">
          <a:xfrm>
            <a:off x="192245" y="6400800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7399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77840" y="137352"/>
            <a:ext cx="91934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</a:t>
            </a: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9940" y="1442635"/>
            <a:ext cx="576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Развитие системы оказания первичной медико-санитарной помощи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9940" y="2357431"/>
            <a:ext cx="576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Борьба с </a:t>
            </a:r>
            <a:r>
              <a:rPr lang="ru-RU" sz="1400" b="1" dirty="0" err="1">
                <a:solidFill>
                  <a:prstClr val="black"/>
                </a:solidFill>
                <a:cs typeface="Arial" pitchFamily="34" charset="0"/>
              </a:rPr>
              <a:t>сердечно-сосудистыми</a:t>
            </a:r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 заболеваниями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11" y="3286124"/>
            <a:ext cx="576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Борьба с онкологическими заболеваниями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5711" y="4214819"/>
            <a:ext cx="576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Развитие детского здравоохранения, включая создание современной инфраструктуры оказания медицинской помощи детям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15482" y="1428736"/>
            <a:ext cx="576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Обеспечение медицинских организаций системы здравоохранения квалифицированными кадрами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15482" y="2357431"/>
            <a:ext cx="576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Развитие сети национальных медицинских исследовательских центров  и внедрение инновационных медицинских технологий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15482" y="3286124"/>
            <a:ext cx="576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1" b="1" dirty="0">
                <a:solidFill>
                  <a:prstClr val="black"/>
                </a:solidFill>
                <a:cs typeface="Arial" pitchFamily="34" charset="0"/>
              </a:rPr>
              <a:t>Создание единого цифрового контура в здравоохранении на основе единой государственной информационной системы здравоохранения (ЕГИСЗ)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191252" y="4214819"/>
            <a:ext cx="576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cs typeface="Arial" pitchFamily="34" charset="0"/>
              </a:rPr>
              <a:t>Развитие экспорта медицинских услуг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07703" y="1124806"/>
            <a:ext cx="5619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ФЕДЕРАЛЬНЫЕ ПРОЕКТЫ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358209" y="6500099"/>
            <a:ext cx="28448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9" name="Прямая соединительная линия 9"/>
          <p:cNvCxnSpPr/>
          <p:nvPr/>
        </p:nvCxnSpPr>
        <p:spPr>
          <a:xfrm flipV="1">
            <a:off x="2339978" y="616456"/>
            <a:ext cx="9141467" cy="4291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15"/>
          <p:cNvCxnSpPr/>
          <p:nvPr/>
        </p:nvCxnSpPr>
        <p:spPr>
          <a:xfrm>
            <a:off x="11481448" y="616397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77839" y="5589240"/>
            <a:ext cx="6815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1,366 трлн. рублей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77839" y="5585246"/>
            <a:ext cx="6815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1,366 трлн. рублей</a:t>
            </a:r>
          </a:p>
        </p:txBody>
      </p:sp>
      <p:sp>
        <p:nvSpPr>
          <p:cNvPr id="21" name="Text Box 76"/>
          <p:cNvSpPr txBox="1">
            <a:spLocks noChangeArrowheads="1"/>
          </p:cNvSpPr>
          <p:nvPr/>
        </p:nvSpPr>
        <p:spPr bwMode="auto">
          <a:xfrm>
            <a:off x="352487" y="6045233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21049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25868" y="78620"/>
            <a:ext cx="7572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«РАЗВИТИЕ ПЕРВИЧНОЙ МЕДИКО-САНИТАРНОЙ ПОМОЩИ»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642866"/>
              </p:ext>
            </p:extLst>
          </p:nvPr>
        </p:nvGraphicFramePr>
        <p:xfrm>
          <a:off x="203702" y="633747"/>
          <a:ext cx="11830188" cy="42081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78550"/>
                <a:gridCol w="1284038"/>
                <a:gridCol w="917061"/>
                <a:gridCol w="919824"/>
                <a:gridCol w="1149258"/>
                <a:gridCol w="781457"/>
              </a:tblGrid>
              <a:tr h="38364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6293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населенных пунктов с численностью населения свыше 100 человек, по данным геоинформационной системы Минздрава России, находящихся вне зоны доступности от медицинской организации или ее структурного подразделения, оказывающих первичную медико-санитарную помощь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8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177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Охват всех граждан профилактическими медицинскими осмотрами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2510, стр. 7 / численность населения)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39,7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9787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граждан, прошедших профилактические осмотры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2510, стр. 7 )</a:t>
                      </a:r>
                      <a:endParaRPr lang="ru-RU" sz="1100" b="1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r>
                        <a:rPr lang="ru-RU" sz="1100" u="none" strike="noStrike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66817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 от общего количества медицинских организаций, оказывающих данный вид помощи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8040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застрахованных лиц старше 18 лет, проинформированных страховыми</a:t>
                      </a:r>
                      <a:r>
                        <a:rPr lang="ru-RU" sz="1100" b="1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медицинскими представителями о праве на прохождение профилактического медицинского осмотра ежегодно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8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лиц, госпитализированных по экстренным показаниям в течение первых суток 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14, табл. 2300, стр. 1 + табл. 2301, стр.1 / табл. 2000, стр. 10.4.2+10.4.3+10.7.1+ 10.7.2+10.7.3+10.7.4+10.7.5</a:t>
                      </a:r>
                      <a:r>
                        <a:rPr lang="ru-RU" sz="1100" b="1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гр. 4+8+22+28)</a:t>
                      </a:r>
                      <a:endParaRPr lang="ru-RU" sz="1100" b="1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20,6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8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 Российской Федерации, на территории которых открыт офис (представительство) по защите прав застрахованных лиц каждой страховой медицинской организации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71" marR="91071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Байконур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1" marR="91071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6" marR="9525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43803" y="4806249"/>
            <a:ext cx="11842319" cy="29806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buNone/>
              <a:defRPr sz="24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400" dirty="0" smtClean="0">
                <a:solidFill>
                  <a:srgbClr val="4BACC6">
                    <a:lumMod val="75000"/>
                  </a:srgbClr>
                </a:solidFill>
              </a:rPr>
              <a:t>Основные мероприятия </a:t>
            </a:r>
            <a:endParaRPr lang="ru-RU" sz="1400" dirty="0">
              <a:solidFill>
                <a:srgbClr val="4BACC6">
                  <a:lumMod val="75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678" y="4955282"/>
            <a:ext cx="11905322" cy="1107996"/>
          </a:xfrm>
          <a:prstGeom prst="rect">
            <a:avLst/>
          </a:prstGeom>
          <a:solidFill>
            <a:srgbClr val="D0D8E8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завершение </a:t>
            </a:r>
            <a:r>
              <a:rPr lang="ru-RU" sz="1100" dirty="0">
                <a:solidFill>
                  <a:prstClr val="black"/>
                </a:solidFill>
                <a:cs typeface="Times New Roman" panose="02020603050405020304" pitchFamily="18" charset="0"/>
              </a:rPr>
              <a:t>формирования сети медицинских организаций первичного звена 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здравоохранения, строительство более 350 новых и замена более 1200 аварийных </a:t>
            </a:r>
            <a:r>
              <a:rPr lang="ru-RU" sz="11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ФАПов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и врачебных амбулаторий, приобретение более 1300 мобильных медицинских комплексов;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охвата  </a:t>
            </a:r>
            <a:r>
              <a:rPr lang="ru-RU" sz="1100" dirty="0">
                <a:solidFill>
                  <a:prstClr val="black"/>
                </a:solidFill>
                <a:cs typeface="Times New Roman" panose="02020603050405020304" pitchFamily="18" charset="0"/>
              </a:rPr>
              <a:t>до 70% граждан профилактическими медицинскими осмотрами не реже одного раза в 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год;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расширение </a:t>
            </a:r>
            <a:r>
              <a:rPr lang="ru-RU" sz="1100" dirty="0">
                <a:solidFill>
                  <a:prstClr val="black"/>
                </a:solidFill>
                <a:cs typeface="Times New Roman" panose="02020603050405020304" pitchFamily="18" charset="0"/>
              </a:rPr>
              <a:t>числа субъектов Российской Федерации, использующих санитарную 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авиацию;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организация </a:t>
            </a:r>
            <a:r>
              <a:rPr lang="ru-RU" sz="1100" dirty="0">
                <a:solidFill>
                  <a:prstClr val="black"/>
                </a:solidFill>
                <a:cs typeface="Times New Roman" panose="02020603050405020304" pitchFamily="18" charset="0"/>
              </a:rPr>
              <a:t>работы поликлиник на основе применения </a:t>
            </a:r>
            <a:r>
              <a:rPr lang="ru-RU" sz="11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lean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-технологий;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формирование </a:t>
            </a:r>
            <a:r>
              <a:rPr lang="ru-RU" sz="1100" dirty="0">
                <a:solidFill>
                  <a:prstClr val="black"/>
                </a:solidFill>
                <a:cs typeface="Times New Roman" panose="02020603050405020304" pitchFamily="18" charset="0"/>
              </a:rPr>
              <a:t>системы защиты прав 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пациентов</a:t>
            </a:r>
            <a:endParaRPr lang="ru-RU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10565" y="5909389"/>
            <a:ext cx="428514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48,6 млрд. рублей</a:t>
            </a:r>
          </a:p>
        </p:txBody>
      </p:sp>
      <p:cxnSp>
        <p:nvCxnSpPr>
          <p:cNvPr id="9" name="Прямая соединительная линия 9"/>
          <p:cNvCxnSpPr/>
          <p:nvPr/>
        </p:nvCxnSpPr>
        <p:spPr>
          <a:xfrm flipV="1">
            <a:off x="2639616" y="529650"/>
            <a:ext cx="8841829" cy="7899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5"/>
          <p:cNvCxnSpPr/>
          <p:nvPr/>
        </p:nvCxnSpPr>
        <p:spPr>
          <a:xfrm>
            <a:off x="11481448" y="529597"/>
            <a:ext cx="611186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" y="2"/>
            <a:ext cx="2452439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ext Box 76"/>
          <p:cNvSpPr txBox="1">
            <a:spLocks noChangeArrowheads="1"/>
          </p:cNvSpPr>
          <p:nvPr/>
        </p:nvSpPr>
        <p:spPr bwMode="auto">
          <a:xfrm>
            <a:off x="352487" y="6400800"/>
            <a:ext cx="115187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b="1" i="1" dirty="0">
                <a:latin typeface="Times New Roman" pitchFamily="18" charset="0"/>
                <a:cs typeface="Times New Roman" pitchFamily="18" charset="0"/>
              </a:rPr>
              <a:t>Из доклада Е.П. Какориной «Актуальные вопросы здравоохранения». Материалы совещания «Информационное обеспечение медицинской статистики», Москва, 12.10.2018</a:t>
            </a:r>
          </a:p>
        </p:txBody>
      </p:sp>
    </p:spTree>
    <p:extLst>
      <p:ext uri="{BB962C8B-B14F-4D97-AF65-F5344CB8AC3E}">
        <p14:creationId xmlns:p14="http://schemas.microsoft.com/office/powerpoint/2010/main" val="1904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Другая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8890</TotalTime>
  <Words>2592</Words>
  <Application>Microsoft Office PowerPoint</Application>
  <PresentationFormat>Произвольный</PresentationFormat>
  <Paragraphs>535</Paragraphs>
  <Slides>24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Грань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Лист</vt:lpstr>
      <vt:lpstr> </vt:lpstr>
      <vt:lpstr>     Первичная учетная медицинская документация – основа составления форм статистической отчетности!!! -талон амбулаторного пациента форма № 025/у -статистическая карта выбывшего из стационара форма № 066/у -ведомость учета врачебных посещений… форма № 039/у -листок ежедневного учета больных и коечного фонда… форма № 007/у -…  </vt:lpstr>
      <vt:lpstr>     Приказ управления здравоохранения Липецкой области об оптимизации сбора информации для оперативного анализа деятельности медицинских организаций Липецкой области  № 1744 от 14.12.2017   </vt:lpstr>
      <vt:lpstr>Целевые показатели деятельности медицинских организаций на 2018 год</vt:lpstr>
      <vt:lpstr>Сигнальные показатели по мониторингам снижения смертности от основных причин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программе МЕДСТАТ   </vt:lpstr>
      <vt:lpstr>Проведение контроля</vt:lpstr>
      <vt:lpstr>Проведение внутритабличного контроля</vt:lpstr>
      <vt:lpstr>Проведение контроля</vt:lpstr>
      <vt:lpstr>Проведение внутриформенного контроля</vt:lpstr>
      <vt:lpstr>Проведение внутриформенного контроля</vt:lpstr>
      <vt:lpstr>Самый лучший контроль</vt:lpstr>
      <vt:lpstr>      При отклонении значений данных  в ФФСН за 2018 год  от значений за 2017 год  более 10% (+ или -) необходимо предоставить пояснительные записки с обоснованием сложившейся динамики данных!!!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Шиблаков Иван Петрович</dc:creator>
  <cp:lastModifiedBy>RePack by Diakov</cp:lastModifiedBy>
  <cp:revision>997</cp:revision>
  <cp:lastPrinted>1601-01-01T00:00:00Z</cp:lastPrinted>
  <dcterms:created xsi:type="dcterms:W3CDTF">2013-09-18T03:44:48Z</dcterms:created>
  <dcterms:modified xsi:type="dcterms:W3CDTF">2018-12-15T14:30:24Z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