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687" r:id="rId2"/>
    <p:sldMasterId id="2147483699" r:id="rId3"/>
    <p:sldMasterId id="2147483711" r:id="rId4"/>
    <p:sldMasterId id="2147483723" r:id="rId5"/>
    <p:sldMasterId id="2147483735" r:id="rId6"/>
    <p:sldMasterId id="2147483747" r:id="rId7"/>
    <p:sldMasterId id="2147483759" r:id="rId8"/>
    <p:sldMasterId id="2147483771" r:id="rId9"/>
    <p:sldMasterId id="2147483783" r:id="rId10"/>
    <p:sldMasterId id="2147483795" r:id="rId11"/>
    <p:sldMasterId id="2147483807" r:id="rId12"/>
    <p:sldMasterId id="2147483819" r:id="rId13"/>
    <p:sldMasterId id="2147483843" r:id="rId14"/>
    <p:sldMasterId id="2147483855" r:id="rId15"/>
    <p:sldMasterId id="2147483867" r:id="rId16"/>
    <p:sldMasterId id="2147483879" r:id="rId17"/>
    <p:sldMasterId id="2147483891" r:id="rId18"/>
  </p:sldMasterIdLst>
  <p:notesMasterIdLst>
    <p:notesMasterId r:id="rId53"/>
  </p:notesMasterIdLst>
  <p:handoutMasterIdLst>
    <p:handoutMasterId r:id="rId54"/>
  </p:handoutMasterIdLst>
  <p:sldIdLst>
    <p:sldId id="343" r:id="rId19"/>
    <p:sldId id="344" r:id="rId20"/>
    <p:sldId id="345" r:id="rId21"/>
    <p:sldId id="346" r:id="rId22"/>
    <p:sldId id="348" r:id="rId23"/>
    <p:sldId id="349" r:id="rId24"/>
    <p:sldId id="351" r:id="rId25"/>
    <p:sldId id="350" r:id="rId26"/>
    <p:sldId id="369" r:id="rId27"/>
    <p:sldId id="301" r:id="rId28"/>
    <p:sldId id="332" r:id="rId29"/>
    <p:sldId id="370" r:id="rId30"/>
    <p:sldId id="303" r:id="rId31"/>
    <p:sldId id="328" r:id="rId32"/>
    <p:sldId id="304" r:id="rId33"/>
    <p:sldId id="310" r:id="rId34"/>
    <p:sldId id="324" r:id="rId35"/>
    <p:sldId id="325" r:id="rId36"/>
    <p:sldId id="316" r:id="rId37"/>
    <p:sldId id="326" r:id="rId38"/>
    <p:sldId id="352" r:id="rId39"/>
    <p:sldId id="357" r:id="rId40"/>
    <p:sldId id="353" r:id="rId41"/>
    <p:sldId id="355" r:id="rId42"/>
    <p:sldId id="358" r:id="rId43"/>
    <p:sldId id="359" r:id="rId44"/>
    <p:sldId id="361" r:id="rId45"/>
    <p:sldId id="362" r:id="rId46"/>
    <p:sldId id="364" r:id="rId47"/>
    <p:sldId id="365" r:id="rId48"/>
    <p:sldId id="366" r:id="rId49"/>
    <p:sldId id="367" r:id="rId50"/>
    <p:sldId id="368" r:id="rId51"/>
    <p:sldId id="263" r:id="rId52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liana R" initials="UR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94364" autoAdjust="0"/>
  </p:normalViewPr>
  <p:slideViewPr>
    <p:cSldViewPr>
      <p:cViewPr>
        <p:scale>
          <a:sx n="96" d="100"/>
          <a:sy n="96" d="100"/>
        </p:scale>
        <p:origin x="-105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3" Type="http://schemas.openxmlformats.org/officeDocument/2006/relationships/slideMaster" Target="slideMasters/slideMaster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10T00:23:56.257" idx="1">
    <p:pos x="10" y="10"/>
    <p:text/>
    <p:extLst>
      <p:ext uri="{C676402C-5697-4E1C-873F-D02D1690AC5C}">
        <p15:threadingInfo xmlns=""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EACFF-97B2-4867-9681-B40FE3CF59C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80E7B-471D-4422-ADAD-350AF788A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920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821308C-60ED-44D4-9AA7-E55F77AE0495}" type="datetimeFigureOut">
              <a:rPr lang="ru-RU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69CB73-940E-446F-88BF-28D3B523F5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4648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66A674E-44A5-4B7E-B51D-F736BCCC8F6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427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69CB73-940E-446F-88BF-28D3B523F54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613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69CB73-940E-446F-88BF-28D3B523F54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72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B67B95-04B4-4B88-90D5-A9201E55D310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2DA2E3-0522-43B9-B2F8-E76A4ECA7EC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95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172D59-FF9D-4740-A6A0-9DEBD1FC01E3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B398C9-1160-4542-8529-31C5869EDC1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17135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2093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59094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0990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29055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4762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60144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1047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77453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18806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08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B09100-697E-462B-A116-6271E78FF2AD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156398-10F7-46B5-A0C5-DEF426AE078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46795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7903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988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06997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1773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9548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81098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62234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378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7839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31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D99A7-441E-417C-BFAD-951F206B7E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60732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5304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02115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4424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604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16369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4652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8526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20091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1205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35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DEEE-A4C8-4F19-8D3C-195B9B951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70852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6772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86202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6984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7635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94906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89757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63131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76836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32600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428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7654A-3DBB-4DA6-8C90-BB89758B41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77182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12003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701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95994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097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296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32039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35729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3710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47322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675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AFBD9-75F0-492F-9DDB-519801245F2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2840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0194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9383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925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26835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9739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83005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2075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93524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2116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35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215DA-F457-4F0F-8703-446C2C09C2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97071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36399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75359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0007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65161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99455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1896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24052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54937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3965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135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8824-2DAF-4477-BA00-38D6F65452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07478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6853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11230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9124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82785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4494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08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299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32105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89669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5478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D0671-03BB-46A0-B4DE-7C72FBEDAD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6538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5858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4002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17087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19901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86285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9858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05594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47884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37018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149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7DF96-2B3A-4B2F-887A-13483B09B9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0504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3594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01356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08031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48814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2982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69104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0404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10441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56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17B80-F7F3-4889-9472-B1F35B8EECC6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6E1786-B8D3-497E-813E-0222EE3194F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3558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8AD91-8F93-4C0B-835C-EA1322D36E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47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7C51-523B-4A7E-AE92-730B52776FA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273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C0FD-7A0A-492F-A163-F62F88E0E8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879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125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2918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923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5345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6913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4137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59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D8AF28-D5BA-4103-8FA5-D7DCB6FCA4E0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31E09-E514-4C73-9208-F3F5C9CFAA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2821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344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097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326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6352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124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345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73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65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851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741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1FBBA6-101E-4B4B-AFD8-DE14840BB22C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0DE70-716E-4FA8-A955-97E0B936D25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0927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715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0646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437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437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007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124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345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73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65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8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51C624-B057-4284-BED2-B48108B88DC0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F4FCB7-B9D7-45D2-B795-890B89015AB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3840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7412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715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0646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437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437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007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74858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782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7683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20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D73928-812A-4CBE-BAA5-22A29AC54749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9387B5-16E2-4833-9065-0ECA2913844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5145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587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2512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5337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0710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04181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156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7260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6397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8739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70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0D4704-FECE-4E78-8CD7-AD580D8CB281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40B7A7-ADCB-4F8B-BC03-ECA2C5BF9B8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7342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791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947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4024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4078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4445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97852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579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2040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2136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38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2BF96043-6678-4581-8209-F22D97D7C660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4494988-FC16-4314-9643-70F68890E2B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14327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08280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19895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34860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0499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8661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160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6616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54828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6201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FEC3-621E-4766-B43D-383D593174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63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DB7F7F-E0CB-4BD3-B5BF-A9CD1A27FCC5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914040-67CD-427C-B15B-34F0B93D7C2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5128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68DFF-E32A-4850-9B85-E64DC9A703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069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E2B6-FE4F-4DC5-BAB0-E2AE9C06D5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0406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AB02-DEF0-4299-886F-45AAAD4F56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3434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19B77-E3BD-432D-9194-15E3423769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1449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E60BB-9DF5-499C-B668-8F279B1AF7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6005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3400B-B60F-440D-A54C-9CAF404C8C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1094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ED3-2E6E-4685-A736-0C0048C217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733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718D6-AE26-4CDD-8375-1C32EC2C35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1930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AD793-36A5-49B0-9752-CACCB03879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965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E7708-14A5-43E8-BE2C-E318B2A387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865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BE27649-B868-46E7-87F0-80ADD8EC9555}" type="datetimeFigureOut">
              <a:rPr lang="ru-RU" smtClean="0"/>
              <a:pPr>
                <a:defRPr/>
              </a:pPr>
              <a:t>08.12.2021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58AFD66-DBE4-4F60-957E-3E2E4164F86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392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1265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524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547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90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405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63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34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90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67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C469B01-FE5E-4CC2-BF09-032BF437FD13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002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75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1207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1207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9119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435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058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3E28D71-A895-4677-B716-3DA0B820C77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08.12.2021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8F8BE3-EB55-4F04-A709-E3CE5EE4AD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02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mailto:bantyeva@mednet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5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4634" y="2395436"/>
            <a:ext cx="7910228" cy="2617740"/>
          </a:xfrm>
        </p:spPr>
        <p:txBody>
          <a:bodyPr>
            <a:noAutofit/>
          </a:bodyPr>
          <a:lstStyle/>
          <a:p>
            <a:pPr lvl="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ИНФОРМАЦИЯ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ПО ЗАПОЛНЕНИЮ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ФОРМ ФЕДЕРАЛЬНОГО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СТАТИСТИЧЕСКОГО 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НАБЛЮДЕНИЯ: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1800" b="1" dirty="0" smtClean="0">
                <a:solidFill>
                  <a:srgbClr val="FFC000"/>
                </a:solidFill>
                <a:latin typeface="Times New Roman" pitchFamily="18" charset="0"/>
                <a:ea typeface="+mn-ea"/>
                <a:cs typeface="+mn-cs"/>
              </a:rPr>
              <a:t>ФСН </a:t>
            </a:r>
            <a:r>
              <a:rPr lang="ru-RU" sz="1800" b="1" dirty="0">
                <a:solidFill>
                  <a:srgbClr val="FFC000"/>
                </a:solidFill>
                <a:latin typeface="Times New Roman" pitchFamily="18" charset="0"/>
                <a:ea typeface="+mn-ea"/>
                <a:cs typeface="+mn-cs"/>
              </a:rPr>
              <a:t>№ 32 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«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Сведения о медицинской помощи беременным, роженицам и родильницам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»,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1800" b="1" dirty="0">
                <a:solidFill>
                  <a:srgbClr val="FFC000"/>
                </a:solidFill>
                <a:latin typeface="Times New Roman" pitchFamily="18" charset="0"/>
                <a:ea typeface="+mn-ea"/>
                <a:cs typeface="+mn-cs"/>
              </a:rPr>
              <a:t>вкладыш </a:t>
            </a:r>
            <a:r>
              <a:rPr lang="ru-RU" sz="1800" b="1" dirty="0" smtClean="0">
                <a:solidFill>
                  <a:srgbClr val="FFC000"/>
                </a:solidFill>
                <a:latin typeface="Times New Roman" pitchFamily="18" charset="0"/>
                <a:ea typeface="+mn-ea"/>
                <a:cs typeface="+mn-cs"/>
              </a:rPr>
              <a:t>к  </a:t>
            </a:r>
            <a:r>
              <a:rPr lang="ru-RU" sz="1800" b="1" dirty="0">
                <a:solidFill>
                  <a:srgbClr val="FFC000"/>
                </a:solidFill>
                <a:latin typeface="Times New Roman" pitchFamily="18" charset="0"/>
                <a:ea typeface="+mn-ea"/>
                <a:cs typeface="+mn-cs"/>
              </a:rPr>
              <a:t>форме </a:t>
            </a:r>
            <a:r>
              <a:rPr lang="ru-RU" sz="1800" b="1" dirty="0" smtClean="0">
                <a:solidFill>
                  <a:srgbClr val="FFC000"/>
                </a:solidFill>
                <a:latin typeface="Times New Roman" pitchFamily="18" charset="0"/>
                <a:ea typeface="+mn-ea"/>
                <a:cs typeface="+mn-cs"/>
              </a:rPr>
              <a:t>ФСН № 32 (232)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/>
            </a:r>
            <a:br>
              <a:rPr lang="ru-RU" sz="1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  <a:t>«Сведения о регионализации акушерской и перинатальной помощи в родильных  домах (отделениях) и перинатальных центрах»</a:t>
            </a:r>
            <a:br>
              <a:rPr lang="ru-RU" sz="1800" dirty="0">
                <a:solidFill>
                  <a:schemeClr val="bg1"/>
                </a:solidFill>
                <a:latin typeface="Times New Roman" pitchFamily="18" charset="0"/>
                <a:ea typeface="+mn-ea"/>
                <a:cs typeface="+mn-cs"/>
              </a:rPr>
            </a:br>
            <a:endParaRPr lang="ru-RU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96" y="4581128"/>
            <a:ext cx="9108504" cy="1152128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  <a:spcBef>
                <a:spcPts val="0"/>
              </a:spcBef>
            </a:pP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80000"/>
              </a:lnSpc>
              <a:spcBef>
                <a:spcPts val="0"/>
              </a:spcBef>
            </a:pP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80000"/>
              </a:lnSpc>
              <a:spcBef>
                <a:spcPts val="0"/>
              </a:spcBef>
            </a:pP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80000"/>
              </a:lnSpc>
              <a:spcBef>
                <a:spcPts val="0"/>
              </a:spcBef>
            </a:pP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Ступак </a:t>
            </a:r>
            <a:r>
              <a:rPr 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Валерий Семенович, </a:t>
            </a:r>
            <a:r>
              <a:rPr lang="ru-RU" sz="1200" dirty="0">
                <a:solidFill>
                  <a:schemeClr val="bg1"/>
                </a:solidFill>
              </a:rPr>
              <a:t>д.м.н., </a:t>
            </a:r>
            <a:r>
              <a:rPr lang="ru-RU" sz="1200" dirty="0" smtClean="0">
                <a:solidFill>
                  <a:schemeClr val="bg1"/>
                </a:solidFill>
              </a:rPr>
              <a:t>руководитель отдела Общественного здоровья </a:t>
            </a:r>
            <a:r>
              <a:rPr lang="ru-RU" sz="1200" dirty="0">
                <a:solidFill>
                  <a:schemeClr val="bg1"/>
                </a:solidFill>
              </a:rPr>
              <a:t>и </a:t>
            </a:r>
            <a:r>
              <a:rPr lang="ru-RU" sz="1200" dirty="0" smtClean="0">
                <a:solidFill>
                  <a:schemeClr val="bg1"/>
                </a:solidFill>
              </a:rPr>
              <a:t>демографии ФГБУ </a:t>
            </a:r>
            <a:r>
              <a:rPr lang="ru-RU" sz="1200" dirty="0">
                <a:solidFill>
                  <a:schemeClr val="bg1"/>
                </a:solidFill>
              </a:rPr>
              <a:t>ЦНИИОИЗ Минздрава </a:t>
            </a:r>
            <a:r>
              <a:rPr lang="ru-RU" sz="1200" dirty="0" smtClean="0">
                <a:solidFill>
                  <a:schemeClr val="bg1"/>
                </a:solidFill>
              </a:rPr>
              <a:t>России; доцент; Заслуженный </a:t>
            </a:r>
            <a:r>
              <a:rPr lang="ru-RU" sz="1200" dirty="0">
                <a:solidFill>
                  <a:schemeClr val="bg1"/>
                </a:solidFill>
              </a:rPr>
              <a:t>врач </a:t>
            </a:r>
            <a:r>
              <a:rPr lang="ru-RU" sz="1200" dirty="0" smtClean="0">
                <a:solidFill>
                  <a:schemeClr val="bg1"/>
                </a:solidFill>
              </a:rPr>
              <a:t>РФ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 b="1" dirty="0" err="1" smtClean="0">
                <a:solidFill>
                  <a:schemeClr val="bg1"/>
                </a:solidFill>
              </a:rPr>
              <a:t>Бантьева</a:t>
            </a:r>
            <a:r>
              <a:rPr lang="ru-RU" sz="1200" b="1" dirty="0" smtClean="0">
                <a:solidFill>
                  <a:schemeClr val="bg1"/>
                </a:solidFill>
              </a:rPr>
              <a:t> Марина Николаевна</a:t>
            </a:r>
            <a:r>
              <a:rPr lang="ru-RU" sz="1200" dirty="0" smtClean="0">
                <a:solidFill>
                  <a:schemeClr val="bg1"/>
                </a:solidFill>
              </a:rPr>
              <a:t>, к.м.н., ведущий научный сотрудник отдела Общественного здоровья и демографии ФГБУ ЦНИИОИЗ Минздрава России</a:t>
            </a:r>
            <a:endParaRPr lang="ru-RU" sz="1200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 b="1" dirty="0">
                <a:solidFill>
                  <a:schemeClr val="bg1"/>
                </a:solidFill>
              </a:rPr>
              <a:t>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5589240"/>
            <a:ext cx="30169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Москва </a:t>
            </a:r>
            <a:r>
              <a:rPr lang="ru-RU" sz="16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2021 год, 9 декабря</a:t>
            </a:r>
            <a:endParaRPr lang="ru-RU" sz="16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43800" cy="105416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</a:rPr>
              <a:t>Раздел 2. Родовспоможение</a:t>
            </a:r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202372" y="1844824"/>
            <a:ext cx="8784976" cy="136815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32500" lnSpcReduction="20000"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</a:rPr>
              <a:t>	</a:t>
            </a:r>
            <a:r>
              <a:rPr lang="ru-RU" sz="8000" b="1" dirty="0" err="1" smtClean="0">
                <a:latin typeface="Times New Roman" pitchFamily="18" charset="0"/>
              </a:rPr>
              <a:t>Табл</a:t>
            </a:r>
            <a:r>
              <a:rPr lang="ru-RU" sz="8000" b="1" dirty="0" smtClean="0">
                <a:latin typeface="Times New Roman" pitchFamily="18" charset="0"/>
              </a:rPr>
              <a:t> 2210</a:t>
            </a:r>
            <a:br>
              <a:rPr lang="ru-RU" sz="8000" b="1" dirty="0" smtClean="0">
                <a:latin typeface="Times New Roman" pitchFamily="18" charset="0"/>
              </a:rPr>
            </a:br>
            <a:r>
              <a:rPr lang="ru-RU" sz="4300" dirty="0" smtClean="0"/>
              <a:t>Принято родов (с </a:t>
            </a:r>
            <a:r>
              <a:rPr lang="ru-RU" sz="4300" dirty="0"/>
              <a:t>22 недель) - всего 1 </a:t>
            </a:r>
            <a:r>
              <a:rPr lang="ru-RU" sz="4300" dirty="0" smtClean="0"/>
              <a:t>___, кроме того, поступило родивших вне </a:t>
            </a:r>
            <a:r>
              <a:rPr lang="ru-RU" sz="4300" dirty="0"/>
              <a:t>родильного </a:t>
            </a:r>
            <a:r>
              <a:rPr lang="ru-RU" sz="4300" dirty="0" smtClean="0"/>
              <a:t>отделения </a:t>
            </a:r>
            <a:r>
              <a:rPr lang="ru-RU" sz="4300" dirty="0"/>
              <a:t>2  </a:t>
            </a:r>
            <a:r>
              <a:rPr lang="ru-RU" sz="4300" dirty="0" smtClean="0"/>
              <a:t>___.  </a:t>
            </a:r>
            <a:br>
              <a:rPr lang="ru-RU" sz="4300" dirty="0" smtClean="0"/>
            </a:br>
            <a:r>
              <a:rPr lang="ru-RU" sz="4300" dirty="0" smtClean="0"/>
              <a:t>Из  </a:t>
            </a:r>
            <a:r>
              <a:rPr lang="ru-RU" sz="4300" dirty="0"/>
              <a:t>общего числа родов</a:t>
            </a:r>
            <a:r>
              <a:rPr lang="ru-RU" sz="4300" dirty="0" smtClean="0"/>
              <a:t>: принято </a:t>
            </a:r>
            <a:r>
              <a:rPr lang="ru-RU" sz="4300" dirty="0"/>
              <a:t>родов у  детей  до 14 лет 3 </a:t>
            </a:r>
            <a:r>
              <a:rPr lang="ru-RU" sz="4300" dirty="0" smtClean="0"/>
              <a:t>______, </a:t>
            </a:r>
            <a:r>
              <a:rPr lang="ru-RU" sz="4300" dirty="0"/>
              <a:t>у ВИЧ-инфицированных </a:t>
            </a:r>
            <a:r>
              <a:rPr lang="ru-RU" sz="4300" dirty="0" smtClean="0"/>
              <a:t>женщин 4 ______. </a:t>
            </a:r>
            <a:br>
              <a:rPr lang="ru-RU" sz="4300" dirty="0" smtClean="0"/>
            </a:br>
            <a:r>
              <a:rPr lang="ru-RU" sz="4300" dirty="0" smtClean="0"/>
              <a:t>Из </a:t>
            </a:r>
            <a:r>
              <a:rPr lang="ru-RU" sz="4300" dirty="0"/>
              <a:t>общего числа родов: нормальные 5 ___________, </a:t>
            </a:r>
            <a:r>
              <a:rPr lang="ru-RU" sz="4300" dirty="0" smtClean="0"/>
              <a:t>многоплодные 6 </a:t>
            </a:r>
            <a:r>
              <a:rPr lang="ru-RU" sz="4300" dirty="0"/>
              <a:t>_________,   из них двоен 7 _________,  троен 8 _________, четыре и </a:t>
            </a:r>
            <a:r>
              <a:rPr lang="ru-RU" sz="4300" dirty="0" smtClean="0"/>
              <a:t>более ребенка 9 _________. Принято родов  у женщин, не состоявших под наблюдением в   женской консультации 10 _________, из них у  ВИЧ-инфицированных  женщин 11 </a:t>
            </a:r>
            <a:r>
              <a:rPr lang="ru-RU" sz="4300" dirty="0"/>
              <a:t>________. </a:t>
            </a: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>Из </a:t>
            </a:r>
            <a:r>
              <a:rPr lang="ru-RU" sz="4300" dirty="0"/>
              <a:t>гр. 1 - принято родов в сроки 22 - </a:t>
            </a:r>
            <a:r>
              <a:rPr lang="ru-RU" sz="4300" dirty="0">
                <a:solidFill>
                  <a:srgbClr val="FF0000"/>
                </a:solidFill>
              </a:rPr>
              <a:t>28</a:t>
            </a:r>
            <a:r>
              <a:rPr lang="ru-RU" sz="4300" dirty="0"/>
              <a:t> недель 12 </a:t>
            </a:r>
            <a:r>
              <a:rPr lang="ru-RU" sz="4300" dirty="0" smtClean="0"/>
              <a:t>_______, из  </a:t>
            </a:r>
            <a:r>
              <a:rPr lang="ru-RU" sz="4300" dirty="0"/>
              <a:t>них  у женщин, не состоявших под  наблюдением  в  женской  </a:t>
            </a:r>
            <a:r>
              <a:rPr lang="ru-RU" sz="4300" dirty="0" smtClean="0"/>
              <a:t>консультации 13 ___. </a:t>
            </a:r>
            <a:br>
              <a:rPr lang="ru-RU" sz="4300" dirty="0" smtClean="0"/>
            </a:br>
            <a:r>
              <a:rPr lang="ru-RU" sz="4300" dirty="0" smtClean="0"/>
              <a:t>Число  </a:t>
            </a:r>
            <a:r>
              <a:rPr lang="ru-RU" sz="4300" dirty="0"/>
              <a:t>преждевременных  родов 22 - 37 </a:t>
            </a:r>
            <a:r>
              <a:rPr lang="ru-RU" sz="4300" dirty="0" smtClean="0"/>
              <a:t>недель 14______, в  </a:t>
            </a:r>
            <a:r>
              <a:rPr lang="ru-RU" sz="4300" dirty="0" err="1"/>
              <a:t>т.ч</a:t>
            </a:r>
            <a:r>
              <a:rPr lang="ru-RU" sz="4300" dirty="0"/>
              <a:t>. в перинатальных центрах 15 </a:t>
            </a:r>
            <a:r>
              <a:rPr lang="ru-RU" sz="4300" dirty="0" smtClean="0"/>
              <a:t>______.</a:t>
            </a:r>
            <a:endParaRPr lang="ru-RU" sz="4300" b="1" dirty="0" smtClean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3284984"/>
            <a:ext cx="8532440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1400" b="1" dirty="0" smtClean="0">
                <a:latin typeface="Times New Roman" pitchFamily="18" charset="0"/>
              </a:rPr>
              <a:t>Стр. </a:t>
            </a:r>
            <a:r>
              <a:rPr lang="ru-RU" sz="1400" b="1" dirty="0">
                <a:latin typeface="Times New Roman" pitchFamily="18" charset="0"/>
              </a:rPr>
              <a:t>1 – учитывается число родов только родильном отделении</a:t>
            </a:r>
          </a:p>
          <a:p>
            <a:pPr algn="just">
              <a:lnSpc>
                <a:spcPct val="80000"/>
              </a:lnSpc>
            </a:pPr>
            <a:r>
              <a:rPr lang="ru-RU" sz="1400" dirty="0" err="1">
                <a:latin typeface="Times New Roman" pitchFamily="18" charset="0"/>
              </a:rPr>
              <a:t>Табл</a:t>
            </a:r>
            <a:r>
              <a:rPr lang="ru-RU" sz="1400" dirty="0">
                <a:latin typeface="Times New Roman" pitchFamily="18" charset="0"/>
              </a:rPr>
              <a:t> 2210 </a:t>
            </a:r>
            <a:r>
              <a:rPr lang="ru-RU" sz="1400" dirty="0" smtClean="0">
                <a:latin typeface="Times New Roman" pitchFamily="18" charset="0"/>
              </a:rPr>
              <a:t>стр. </a:t>
            </a:r>
            <a:r>
              <a:rPr lang="ru-RU" sz="1400" dirty="0">
                <a:latin typeface="Times New Roman" pitchFamily="18" charset="0"/>
              </a:rPr>
              <a:t>1 = Вкл. </a:t>
            </a:r>
            <a:r>
              <a:rPr lang="ru-RU" sz="1400" dirty="0" smtClean="0">
                <a:latin typeface="Times New Roman" pitchFamily="18" charset="0"/>
              </a:rPr>
              <a:t>№32 табл. </a:t>
            </a:r>
            <a:r>
              <a:rPr lang="ru-RU" sz="1400" dirty="0">
                <a:latin typeface="Times New Roman" pitchFamily="18" charset="0"/>
              </a:rPr>
              <a:t>100, стр.2 </a:t>
            </a:r>
            <a:r>
              <a:rPr lang="ru-RU" sz="1400" dirty="0" smtClean="0">
                <a:latin typeface="Times New Roman" pitchFamily="18" charset="0"/>
              </a:rPr>
              <a:t>гр. </a:t>
            </a:r>
            <a:r>
              <a:rPr lang="ru-RU" sz="1400" dirty="0">
                <a:latin typeface="Times New Roman" pitchFamily="18" charset="0"/>
              </a:rPr>
              <a:t>4. (число родов в организациях родовспоможения).</a:t>
            </a:r>
          </a:p>
          <a:p>
            <a:pPr algn="just">
              <a:lnSpc>
                <a:spcPct val="80000"/>
              </a:lnSpc>
            </a:pPr>
            <a:r>
              <a:rPr lang="ru-RU" sz="1400" b="1" dirty="0" smtClean="0">
                <a:latin typeface="Times New Roman" pitchFamily="18" charset="0"/>
              </a:rPr>
              <a:t>Стр. </a:t>
            </a:r>
            <a:r>
              <a:rPr lang="ru-RU" sz="1400" b="1" dirty="0">
                <a:latin typeface="Times New Roman" pitchFamily="18" charset="0"/>
              </a:rPr>
              <a:t>2  - включены роды вне родильного отделения </a:t>
            </a:r>
            <a:r>
              <a:rPr lang="ru-RU" sz="1400" dirty="0">
                <a:latin typeface="Times New Roman" pitchFamily="18" charset="0"/>
              </a:rPr>
              <a:t>(на непрофильных койках, в транспорте, дома (если были госпитализированы), СМП.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1400" b="1" dirty="0" smtClean="0">
                <a:latin typeface="Times New Roman" pitchFamily="18" charset="0"/>
              </a:rPr>
              <a:t>КОНТРОЛЬ</a:t>
            </a:r>
            <a:r>
              <a:rPr lang="ru-RU" sz="1400" b="1" dirty="0">
                <a:latin typeface="Times New Roman" pitchFamily="18" charset="0"/>
              </a:rPr>
              <a:t>:</a:t>
            </a:r>
            <a:r>
              <a:rPr lang="ru-RU" sz="1400" dirty="0">
                <a:latin typeface="Times New Roman" pitchFamily="18" charset="0"/>
              </a:rPr>
              <a:t> Обращать внимание </a:t>
            </a:r>
            <a:r>
              <a:rPr lang="ru-RU" sz="1400" b="1" dirty="0">
                <a:latin typeface="Times New Roman" pitchFamily="18" charset="0"/>
              </a:rPr>
              <a:t>на соответствие числа родов </a:t>
            </a:r>
            <a:r>
              <a:rPr lang="ru-RU" sz="1400" dirty="0">
                <a:latin typeface="Times New Roman" pitchFamily="18" charset="0"/>
              </a:rPr>
              <a:t>(с учетом рождения двоен, троен, четырех детей и более) </a:t>
            </a:r>
            <a:r>
              <a:rPr lang="ru-RU" sz="1400" b="1" dirty="0">
                <a:latin typeface="Times New Roman" pitchFamily="18" charset="0"/>
              </a:rPr>
              <a:t>числу родившихся детей. </a:t>
            </a:r>
            <a:r>
              <a:rPr lang="ru-RU" sz="1400" dirty="0">
                <a:latin typeface="Times New Roman" pitchFamily="18" charset="0"/>
              </a:rPr>
              <a:t>При расхождении предоставлять подробное объяснение за подписью ответственного за составление отчета. 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1400" dirty="0" smtClean="0">
                <a:latin typeface="Times New Roman" pitchFamily="18" charset="0"/>
              </a:rPr>
              <a:t>____________________________________________________________________________________________</a:t>
            </a:r>
          </a:p>
          <a:p>
            <a:pPr>
              <a:lnSpc>
                <a:spcPct val="80000"/>
              </a:lnSpc>
            </a:pPr>
            <a:r>
              <a:rPr lang="ru-RU" sz="1400" b="1" dirty="0" smtClean="0">
                <a:latin typeface="Times New Roman" pitchFamily="18" charset="0"/>
              </a:rPr>
              <a:t>Стр. </a:t>
            </a:r>
            <a:r>
              <a:rPr lang="ru-RU" sz="1400" b="1" dirty="0">
                <a:latin typeface="Times New Roman" pitchFamily="18" charset="0"/>
              </a:rPr>
              <a:t>12 принято родов срок 22-28 недель </a:t>
            </a:r>
            <a:r>
              <a:rPr lang="ru-RU" sz="1400" dirty="0">
                <a:latin typeface="Times New Roman" pitchFamily="18" charset="0"/>
              </a:rPr>
              <a:t>(от 154 дней, но менее 196 полных дней). </a:t>
            </a:r>
            <a:r>
              <a:rPr lang="ru-RU" sz="1400" dirty="0" smtClean="0">
                <a:latin typeface="Times New Roman" pitchFamily="18" charset="0"/>
              </a:rPr>
              <a:t>Ведется </a:t>
            </a:r>
            <a:r>
              <a:rPr lang="ru-RU" sz="1400" dirty="0">
                <a:latin typeface="Times New Roman" pitchFamily="18" charset="0"/>
              </a:rPr>
              <a:t>учет родов в родильном отделении (из </a:t>
            </a:r>
            <a:r>
              <a:rPr lang="ru-RU" sz="1400" dirty="0" smtClean="0">
                <a:latin typeface="Times New Roman" pitchFamily="18" charset="0"/>
              </a:rPr>
              <a:t>стр. </a:t>
            </a:r>
            <a:r>
              <a:rPr lang="ru-RU" sz="1400" dirty="0">
                <a:latin typeface="Times New Roman" pitchFamily="18" charset="0"/>
              </a:rPr>
              <a:t>1)</a:t>
            </a:r>
          </a:p>
          <a:p>
            <a:pPr>
              <a:lnSpc>
                <a:spcPct val="80000"/>
              </a:lnSpc>
            </a:pPr>
            <a:r>
              <a:rPr lang="ru-RU" sz="1400" b="1" dirty="0" smtClean="0">
                <a:latin typeface="Times New Roman" pitchFamily="18" charset="0"/>
              </a:rPr>
              <a:t>Стр. </a:t>
            </a:r>
            <a:r>
              <a:rPr lang="ru-RU" sz="1400" b="1" dirty="0">
                <a:latin typeface="Times New Roman" pitchFamily="18" charset="0"/>
              </a:rPr>
              <a:t>14 число преждевременных родов 22-37 </a:t>
            </a:r>
            <a:r>
              <a:rPr lang="ru-RU" sz="1400" dirty="0">
                <a:latin typeface="Times New Roman" pitchFamily="18" charset="0"/>
              </a:rPr>
              <a:t>недель (от 154 до 258 полных  дней, но менее 259 дней). </a:t>
            </a:r>
            <a:r>
              <a:rPr lang="ru-RU" sz="1400" dirty="0" smtClean="0">
                <a:latin typeface="Times New Roman" pitchFamily="18" charset="0"/>
              </a:rPr>
              <a:t> Ведется </a:t>
            </a:r>
            <a:r>
              <a:rPr lang="ru-RU" sz="1400" dirty="0">
                <a:latin typeface="Times New Roman" pitchFamily="18" charset="0"/>
              </a:rPr>
              <a:t>учет всех преждевременных родов</a:t>
            </a:r>
            <a:r>
              <a:rPr lang="ru-RU" sz="1400" dirty="0" smtClean="0"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1400" b="1" dirty="0" smtClean="0">
                <a:latin typeface="Times New Roman" pitchFamily="18" charset="0"/>
              </a:rPr>
              <a:t>Стр. 15</a:t>
            </a:r>
            <a:r>
              <a:rPr lang="ru-RU" sz="1400" dirty="0" smtClean="0">
                <a:latin typeface="Times New Roman" pitchFamily="18" charset="0"/>
              </a:rPr>
              <a:t>. </a:t>
            </a:r>
            <a:r>
              <a:rPr lang="ru-RU" sz="1400" dirty="0">
                <a:latin typeface="Times New Roman" pitchFamily="18" charset="0"/>
              </a:rPr>
              <a:t>учитываются преждевременные </a:t>
            </a:r>
            <a:r>
              <a:rPr lang="ru-RU" sz="1400" dirty="0" smtClean="0">
                <a:latin typeface="Times New Roman" pitchFamily="18" charset="0"/>
              </a:rPr>
              <a:t>роды в </a:t>
            </a:r>
            <a:r>
              <a:rPr lang="ru-RU" sz="1400" dirty="0">
                <a:latin typeface="Times New Roman" pitchFamily="18" charset="0"/>
              </a:rPr>
              <a:t>перинатальных центрах, а во вкладыше </a:t>
            </a:r>
            <a:r>
              <a:rPr lang="ru-RU" sz="1400" dirty="0" smtClean="0">
                <a:latin typeface="Times New Roman" pitchFamily="18" charset="0"/>
              </a:rPr>
              <a:t>Ф-32 </a:t>
            </a:r>
            <a:r>
              <a:rPr lang="ru-RU" sz="1400" dirty="0">
                <a:latin typeface="Times New Roman" pitchFamily="18" charset="0"/>
              </a:rPr>
              <a:t>в организациях родовспоможения 3 уровня  (</a:t>
            </a:r>
            <a:r>
              <a:rPr lang="ru-RU" sz="1400" dirty="0" smtClean="0">
                <a:latin typeface="Times New Roman" pitchFamily="18" charset="0"/>
              </a:rPr>
              <a:t>стр. </a:t>
            </a:r>
            <a:r>
              <a:rPr lang="ru-RU" sz="1400" dirty="0">
                <a:latin typeface="Times New Roman" pitchFamily="18" charset="0"/>
              </a:rPr>
              <a:t>1. </a:t>
            </a:r>
            <a:r>
              <a:rPr lang="ru-RU" sz="1400" dirty="0" smtClean="0">
                <a:latin typeface="Times New Roman" pitchFamily="18" charset="0"/>
              </a:rPr>
              <a:t>гр.7)</a:t>
            </a:r>
          </a:p>
          <a:p>
            <a:pPr>
              <a:lnSpc>
                <a:spcPct val="80000"/>
              </a:lnSpc>
            </a:pPr>
            <a:r>
              <a:rPr lang="ru-RU" sz="1400" b="1" dirty="0" smtClean="0">
                <a:latin typeface="Times New Roman" pitchFamily="18" charset="0"/>
              </a:rPr>
              <a:t>КОНТРОЛЬ</a:t>
            </a:r>
            <a:r>
              <a:rPr lang="ru-RU" sz="1400" b="1" dirty="0">
                <a:latin typeface="Times New Roman" pitchFamily="18" charset="0"/>
              </a:rPr>
              <a:t>: </a:t>
            </a:r>
            <a:r>
              <a:rPr lang="ru-RU" sz="1400" dirty="0">
                <a:latin typeface="Times New Roman" pitchFamily="18" charset="0"/>
              </a:rPr>
              <a:t>стр. 12 и стр. 14 имеется </a:t>
            </a:r>
            <a:r>
              <a:rPr lang="ru-RU" sz="1400" dirty="0" smtClean="0">
                <a:latin typeface="Times New Roman" pitchFamily="18" charset="0"/>
              </a:rPr>
              <a:t>межформенный контроль </a:t>
            </a:r>
            <a:r>
              <a:rPr lang="ru-RU" sz="1400" dirty="0">
                <a:latin typeface="Times New Roman" pitchFamily="18" charset="0"/>
              </a:rPr>
              <a:t>с вкладышем </a:t>
            </a:r>
            <a:r>
              <a:rPr lang="ru-RU" sz="1400" dirty="0" smtClean="0">
                <a:latin typeface="Times New Roman" pitchFamily="18" charset="0"/>
              </a:rPr>
              <a:t>Ф-32</a:t>
            </a:r>
            <a:r>
              <a:rPr lang="ru-RU" sz="1400" dirty="0">
                <a:latin typeface="Times New Roman" pitchFamily="18" charset="0"/>
              </a:rPr>
              <a:t>, в котором учитываются роды </a:t>
            </a:r>
            <a:r>
              <a:rPr lang="ru-RU" sz="1400" u="sng" dirty="0" smtClean="0">
                <a:latin typeface="Times New Roman" pitchFamily="18" charset="0"/>
              </a:rPr>
              <a:t>в </a:t>
            </a:r>
            <a:r>
              <a:rPr lang="ru-RU" sz="1400" u="sng" dirty="0">
                <a:latin typeface="Times New Roman" pitchFamily="18" charset="0"/>
              </a:rPr>
              <a:t>учреждениях родовспоможения</a:t>
            </a:r>
            <a:r>
              <a:rPr lang="ru-RU" sz="1400" dirty="0">
                <a:latin typeface="Times New Roman" pitchFamily="18" charset="0"/>
              </a:rPr>
              <a:t> по уровням </a:t>
            </a:r>
            <a:r>
              <a:rPr lang="ru-RU" sz="1400" dirty="0" smtClean="0">
                <a:latin typeface="Times New Roman" pitchFamily="18" charset="0"/>
              </a:rPr>
              <a:t>оказания медицинской </a:t>
            </a:r>
            <a:r>
              <a:rPr lang="ru-RU" sz="1400" dirty="0">
                <a:latin typeface="Times New Roman" pitchFamily="18" charset="0"/>
              </a:rPr>
              <a:t>помощи. </a:t>
            </a:r>
          </a:p>
          <a:p>
            <a:pPr>
              <a:lnSpc>
                <a:spcPct val="80000"/>
              </a:lnSpc>
            </a:pP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</a:rPr>
              <a:t>Табл. 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</a:rPr>
              <a:t>2210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</a:rPr>
              <a:t>стр. 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</a:rPr>
              <a:t>12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</a:rPr>
              <a:t>=.Вкл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</a:rPr>
              <a:t>.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</a:rPr>
              <a:t>№ 32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</a:rPr>
              <a:t>табл. 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</a:rPr>
              <a:t>100,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</a:rPr>
              <a:t>стр. 2.1.</a:t>
            </a:r>
            <a:endParaRPr lang="ru-RU" sz="1400" dirty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1400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1400" dirty="0">
              <a:latin typeface="Times New Roman" pitchFamily="18" charset="0"/>
            </a:endParaRPr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ru-RU" sz="1400" dirty="0" smtClean="0">
              <a:latin typeface="Times New Roman" pitchFamily="18" charset="0"/>
            </a:endParaRPr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ru-RU" sz="1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451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</a:rPr>
              <a:t>Раздел 2. Родовспоможение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>
          <a:xfrm>
            <a:off x="0" y="1412776"/>
            <a:ext cx="8892480" cy="47085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</a:rPr>
              <a:t>	Т</a:t>
            </a:r>
            <a:r>
              <a:rPr lang="ru-RU" sz="2200" b="1" dirty="0" smtClean="0">
                <a:latin typeface="Times New Roman" pitchFamily="18" charset="0"/>
              </a:rPr>
              <a:t>абл. 2250 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200" dirty="0" smtClean="0">
                <a:latin typeface="Times New Roman" pitchFamily="18" charset="0"/>
              </a:rPr>
              <a:t>	</a:t>
            </a:r>
            <a:r>
              <a:rPr lang="ru-RU" sz="2200" b="1" dirty="0" smtClean="0">
                <a:latin typeface="Times New Roman" pitchFamily="18" charset="0"/>
              </a:rPr>
              <a:t>КОНТРОЛЬ</a:t>
            </a:r>
            <a:r>
              <a:rPr lang="ru-RU" sz="2200" b="1" dirty="0" smtClean="0">
                <a:latin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</a:rPr>
              <a:t> Число родов (</a:t>
            </a:r>
            <a:r>
              <a:rPr lang="ru-RU" sz="2200" dirty="0" err="1" smtClean="0">
                <a:latin typeface="Times New Roman" pitchFamily="18" charset="0"/>
              </a:rPr>
              <a:t>табл</a:t>
            </a:r>
            <a:r>
              <a:rPr lang="ru-RU" sz="2200" dirty="0" smtClean="0">
                <a:latin typeface="Times New Roman" pitchFamily="18" charset="0"/>
              </a:rPr>
              <a:t> 2210 </a:t>
            </a:r>
            <a:r>
              <a:rPr lang="ru-RU" sz="2200" dirty="0" err="1" smtClean="0">
                <a:latin typeface="Times New Roman" pitchFamily="18" charset="0"/>
              </a:rPr>
              <a:t>стр</a:t>
            </a:r>
            <a:r>
              <a:rPr lang="ru-RU" sz="2200" dirty="0" smtClean="0">
                <a:latin typeface="Times New Roman" pitchFamily="18" charset="0"/>
              </a:rPr>
              <a:t> 1+ </a:t>
            </a:r>
            <a:r>
              <a:rPr lang="ru-RU" sz="2200" dirty="0" err="1" smtClean="0">
                <a:latin typeface="Times New Roman" pitchFamily="18" charset="0"/>
              </a:rPr>
              <a:t>стр</a:t>
            </a:r>
            <a:r>
              <a:rPr lang="ru-RU" sz="2200" dirty="0" smtClean="0">
                <a:latin typeface="Times New Roman" pitchFamily="18" charset="0"/>
              </a:rPr>
              <a:t> 2) </a:t>
            </a:r>
            <a:r>
              <a:rPr lang="ru-RU" sz="2200" b="1" dirty="0" smtClean="0">
                <a:latin typeface="Times New Roman" pitchFamily="18" charset="0"/>
              </a:rPr>
              <a:t>= </a:t>
            </a:r>
            <a:r>
              <a:rPr lang="ru-RU" sz="2200" dirty="0" smtClean="0">
                <a:latin typeface="Times New Roman" pitchFamily="18" charset="0"/>
              </a:rPr>
              <a:t>число нормальных родов (</a:t>
            </a:r>
            <a:r>
              <a:rPr lang="ru-RU" sz="2200" dirty="0" err="1" smtClean="0">
                <a:latin typeface="Times New Roman" pitchFamily="18" charset="0"/>
              </a:rPr>
              <a:t>табл</a:t>
            </a:r>
            <a:r>
              <a:rPr lang="ru-RU" sz="2200" dirty="0" smtClean="0">
                <a:latin typeface="Times New Roman" pitchFamily="18" charset="0"/>
              </a:rPr>
              <a:t> 2210 </a:t>
            </a:r>
            <a:r>
              <a:rPr lang="ru-RU" sz="2200" dirty="0" err="1" smtClean="0">
                <a:latin typeface="Times New Roman" pitchFamily="18" charset="0"/>
              </a:rPr>
              <a:t>стр</a:t>
            </a:r>
            <a:r>
              <a:rPr lang="ru-RU" sz="2200" dirty="0" smtClean="0">
                <a:latin typeface="Times New Roman" pitchFamily="18" charset="0"/>
              </a:rPr>
              <a:t> 5) + </a:t>
            </a:r>
            <a:r>
              <a:rPr lang="ru-RU" sz="2200" dirty="0" err="1" smtClean="0">
                <a:latin typeface="Times New Roman" pitchFamily="18" charset="0"/>
              </a:rPr>
              <a:t>табл</a:t>
            </a:r>
            <a:r>
              <a:rPr lang="ru-RU" sz="2200" dirty="0" smtClean="0">
                <a:latin typeface="Times New Roman" pitchFamily="18" charset="0"/>
              </a:rPr>
              <a:t> 2250 </a:t>
            </a:r>
            <a:r>
              <a:rPr lang="ru-RU" sz="2200" dirty="0" err="1" smtClean="0">
                <a:latin typeface="Times New Roman" pitchFamily="18" charset="0"/>
              </a:rPr>
              <a:t>стр</a:t>
            </a:r>
            <a:r>
              <a:rPr lang="ru-RU" sz="2200" dirty="0" smtClean="0">
                <a:latin typeface="Times New Roman" pitchFamily="18" charset="0"/>
              </a:rPr>
              <a:t> 1 (Число женщин, у которых зарегистрированы заболевания  и  патологические состояния, осложнившие роды и послеродовый период). 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r>
              <a:rPr lang="ru-RU" sz="2200" dirty="0" smtClean="0">
                <a:latin typeface="Times New Roman" pitchFamily="18" charset="0"/>
              </a:rPr>
              <a:t>	</a:t>
            </a:r>
            <a:r>
              <a:rPr lang="ru-RU" sz="2200" dirty="0" smtClean="0">
                <a:latin typeface="Times New Roman" pitchFamily="18" charset="0"/>
              </a:rPr>
              <a:t>В случае </a:t>
            </a:r>
            <a:r>
              <a:rPr lang="ru-RU" sz="2200" dirty="0" smtClean="0">
                <a:latin typeface="Times New Roman" pitchFamily="18" charset="0"/>
              </a:rPr>
              <a:t>расхождения в контроле </a:t>
            </a:r>
            <a:r>
              <a:rPr lang="ru-RU" sz="2200" dirty="0" smtClean="0">
                <a:latin typeface="Times New Roman" pitchFamily="18" charset="0"/>
              </a:rPr>
              <a:t>необходимо </a:t>
            </a:r>
            <a:r>
              <a:rPr lang="ru-RU" sz="2200" dirty="0" smtClean="0">
                <a:latin typeface="Times New Roman" pitchFamily="18" charset="0"/>
              </a:rPr>
              <a:t>представить пояснение с указанием </a:t>
            </a:r>
            <a:r>
              <a:rPr lang="ru-RU" sz="2200" dirty="0" smtClean="0">
                <a:latin typeface="Times New Roman" pitchFamily="18" charset="0"/>
              </a:rPr>
              <a:t>причин.</a:t>
            </a:r>
            <a:endParaRPr lang="ru-RU" sz="22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2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8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569325" cy="2349500"/>
          </a:xfrm>
        </p:spPr>
        <p:txBody>
          <a:bodyPr/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определению ВОЗ  недоношенными  считаются рожденные при сроке  22-36 недель 6 дней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что составляет интервал от 154 до 258 полных дней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154 и более дней, но менее 259»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Новорожденный является доношенным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259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дня.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349500"/>
            <a:ext cx="9144000" cy="34893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целях сохранения единообразного подхода 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необходимо  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учитывать</a:t>
            </a:r>
          </a:p>
          <a:p>
            <a:pPr marL="85725" indent="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беременность/срок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«до 22 недель» - как: </a:t>
            </a:r>
          </a:p>
          <a:p>
            <a:pPr marL="0" indent="85725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срок «менее 154 полных дней»;</a:t>
            </a:r>
          </a:p>
          <a:p>
            <a:pPr marL="85725" indent="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«22-27 недель» -154-195 полных дней (менее 196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85725" indent="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«28-37 н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едель» -196-258 полных дней (менее 259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.) 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84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>
          <a:xfrm>
            <a:off x="251521" y="260350"/>
            <a:ext cx="8892480" cy="936402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</a:rPr>
              <a:t>Раздел 3. Сведения о новорожденных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251520" y="1340768"/>
            <a:ext cx="8784975" cy="4896544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dirty="0" err="1" smtClean="0">
                <a:latin typeface="Times New Roman" pitchFamily="18" charset="0"/>
              </a:rPr>
              <a:t>Табл</a:t>
            </a:r>
            <a:r>
              <a:rPr lang="ru-RU" sz="2000" b="1" dirty="0" smtClean="0">
                <a:latin typeface="Times New Roman" pitchFamily="18" charset="0"/>
              </a:rPr>
              <a:t> 2245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000" dirty="0" smtClean="0">
                <a:latin typeface="Times New Roman" pitchFamily="18" charset="0"/>
              </a:rPr>
              <a:t>Дети, родившиеся с массой тела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менее 500 </a:t>
            </a:r>
            <a:r>
              <a:rPr lang="ru-RU" sz="2000" dirty="0" smtClean="0">
                <a:latin typeface="Times New Roman" pitchFamily="18" charset="0"/>
              </a:rPr>
              <a:t>г в срок </a:t>
            </a:r>
            <a:r>
              <a:rPr lang="ru-RU" sz="2000" dirty="0" err="1" smtClean="0">
                <a:latin typeface="Times New Roman" pitchFamily="18" charset="0"/>
              </a:rPr>
              <a:t>гестации</a:t>
            </a:r>
            <a:r>
              <a:rPr lang="ru-RU" sz="2000" dirty="0" smtClean="0">
                <a:latin typeface="Times New Roman" pitchFamily="18" charset="0"/>
              </a:rPr>
              <a:t> 22 недели и более (СЗРП, двойни, тройни и т.д.) </a:t>
            </a:r>
            <a:r>
              <a:rPr lang="ru-RU" sz="2000" u="sng" dirty="0" smtClean="0">
                <a:solidFill>
                  <a:srgbClr val="C00000"/>
                </a:solidFill>
                <a:latin typeface="Times New Roman" pitchFamily="18" charset="0"/>
              </a:rPr>
              <a:t>НЕ </a:t>
            </a:r>
            <a:r>
              <a:rPr lang="ru-RU" sz="2000" dirty="0" smtClean="0">
                <a:latin typeface="Times New Roman" pitchFamily="18" charset="0"/>
              </a:rPr>
              <a:t>вносятся в </a:t>
            </a:r>
            <a:r>
              <a:rPr lang="ru-RU" sz="2000" u="sng" dirty="0" smtClean="0">
                <a:latin typeface="Times New Roman" pitchFamily="18" charset="0"/>
              </a:rPr>
              <a:t>гр. 3, 13, 14 </a:t>
            </a:r>
            <a:r>
              <a:rPr lang="ru-RU" sz="2000" dirty="0" smtClean="0">
                <a:latin typeface="Times New Roman" pitchFamily="18" charset="0"/>
              </a:rPr>
              <a:t>по всем строкам.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Разница в числе родов и детей может быть за счет этих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новорожденных. В случаях расхождений – предоставить пояснительные записки.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latin typeface="Times New Roman" pitchFamily="18" charset="0"/>
              </a:rPr>
              <a:t>КОНТРОЛЬ: </a:t>
            </a:r>
            <a:r>
              <a:rPr lang="ru-RU" sz="2000" dirty="0" smtClean="0">
                <a:latin typeface="Times New Roman" pitchFamily="18" charset="0"/>
              </a:rPr>
              <a:t> </a:t>
            </a:r>
            <a:endParaRPr lang="ru-RU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</a:rPr>
              <a:t>число родившихся недоношенных </a:t>
            </a:r>
            <a:r>
              <a:rPr lang="ru-RU" sz="2000" dirty="0" smtClean="0">
                <a:latin typeface="Times New Roman" pitchFamily="18" charset="0"/>
              </a:rPr>
              <a:t>табл. 2245 строка 1 </a:t>
            </a:r>
            <a:r>
              <a:rPr lang="ru-RU" sz="2000" dirty="0" smtClean="0">
                <a:latin typeface="Times New Roman" pitchFamily="18" charset="0"/>
              </a:rPr>
              <a:t>гр. 13 = табл. 2250 </a:t>
            </a:r>
            <a:r>
              <a:rPr lang="ru-RU" sz="2000" dirty="0" err="1" smtClean="0">
                <a:latin typeface="Times New Roman" pitchFamily="18" charset="0"/>
              </a:rPr>
              <a:t>стр</a:t>
            </a:r>
            <a:r>
              <a:rPr lang="ru-RU" sz="2000" dirty="0" smtClean="0">
                <a:latin typeface="Times New Roman" pitchFamily="18" charset="0"/>
              </a:rPr>
              <a:t> 1 </a:t>
            </a:r>
            <a:r>
              <a:rPr lang="ru-RU" sz="2000" dirty="0" err="1" smtClean="0">
                <a:latin typeface="Times New Roman" pitchFamily="18" charset="0"/>
              </a:rPr>
              <a:t>гр</a:t>
            </a:r>
            <a:r>
              <a:rPr lang="ru-RU" sz="2000" dirty="0" smtClean="0">
                <a:latin typeface="Times New Roman" pitchFamily="18" charset="0"/>
              </a:rPr>
              <a:t> 4+табл 2260 стр</a:t>
            </a:r>
            <a:r>
              <a:rPr lang="ru-RU" sz="2000" dirty="0" smtClean="0">
                <a:latin typeface="Times New Roman" pitchFamily="18" charset="0"/>
              </a:rPr>
              <a:t>. 1 </a:t>
            </a:r>
            <a:r>
              <a:rPr lang="ru-RU" sz="2000" dirty="0" err="1" smtClean="0">
                <a:latin typeface="Times New Roman" pitchFamily="18" charset="0"/>
              </a:rPr>
              <a:t>гр</a:t>
            </a:r>
            <a:r>
              <a:rPr lang="ru-RU" sz="2000" dirty="0" smtClean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5.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</a:rPr>
              <a:t>По аналогии проводится контроль умерших недоношенных табл. 2245 стр. 2 гр. 13 и табл. 2250 стр. 1 гр. 5+табл 2260 стр. 1 гр. 7.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</a:rPr>
              <a:t>Если данные в табл. 2245 стр. 2 и стр. 3 идентичны – представить пояснение.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</a:rPr>
              <a:t>Если данные в табл. 2245 стр. 5 и стр. 6 идентичны – представить пояснение.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latin typeface="Times New Roman" pitchFamily="18" charset="0"/>
              </a:rPr>
              <a:t>КОНТРОЛЬ: </a:t>
            </a:r>
            <a:r>
              <a:rPr lang="ru-RU" sz="2000" dirty="0" smtClean="0">
                <a:latin typeface="Times New Roman" pitchFamily="18" charset="0"/>
              </a:rPr>
              <a:t> в табл. 2245 представлена информация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обо всех новорожденных</a:t>
            </a:r>
            <a:r>
              <a:rPr lang="ru-RU" sz="2000" dirty="0" smtClean="0">
                <a:latin typeface="Times New Roman" pitchFamily="18" charset="0"/>
              </a:rPr>
              <a:t>. Во вкл. </a:t>
            </a:r>
            <a:r>
              <a:rPr lang="ru-RU" dirty="0">
                <a:latin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</a:rPr>
              <a:t> Ф- № 32 представлена информация о детях, получивших помощь в учреждениях родовспоможения (родившихся и доставленных).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Поэтому во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вкладыше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32 детей может быть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</a:rPr>
              <a:t>меньше.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	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32656"/>
            <a:ext cx="6840759" cy="607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>
          <a:xfrm>
            <a:off x="539552" y="260350"/>
            <a:ext cx="8604448" cy="936402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</a:rPr>
              <a:t>Раздел 3. Сведения о новорожденных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539552" y="1456871"/>
            <a:ext cx="8229600" cy="540112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Табл. 2247  </a:t>
            </a:r>
            <a:r>
              <a:rPr lang="ru-RU" sz="2400" dirty="0" smtClean="0">
                <a:latin typeface="Times New Roman" pitchFamily="18" charset="0"/>
              </a:rPr>
              <a:t>Учитываются межгоспитальные переводы (в другие стационары).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dirty="0" smtClean="0">
                <a:latin typeface="Times New Roman" pitchFamily="18" charset="0"/>
              </a:rPr>
              <a:t>	Объем дополнительной информации по переводам будет представлен ниже.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err="1" smtClean="0">
                <a:latin typeface="Times New Roman" pitchFamily="18" charset="0"/>
              </a:rPr>
              <a:t>Табл</a:t>
            </a:r>
            <a:r>
              <a:rPr lang="ru-RU" sz="2400" b="1" dirty="0" smtClean="0">
                <a:latin typeface="Times New Roman" pitchFamily="18" charset="0"/>
              </a:rPr>
              <a:t> 2250.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	КОНТРОЛЬ: </a:t>
            </a:r>
            <a:r>
              <a:rPr lang="ru-RU" sz="2400" dirty="0" smtClean="0">
                <a:latin typeface="Times New Roman" pitchFamily="18" charset="0"/>
              </a:rPr>
              <a:t> Число заболеваний всего стр. 5 = сумма строк 2-4 (по графе 4).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dirty="0" smtClean="0">
                <a:latin typeface="Times New Roman" pitchFamily="18" charset="0"/>
              </a:rPr>
              <a:t>	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Табл. 2260 	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	КОНТРОЛЬ: </a:t>
            </a:r>
            <a:r>
              <a:rPr lang="ru-RU" sz="2400" dirty="0" smtClean="0">
                <a:latin typeface="Times New Roman" pitchFamily="18" charset="0"/>
              </a:rPr>
              <a:t> Число заболеваний всего стр. 7 = сумма строк 2-6 (по графам 4 и 5).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</a:rPr>
              <a:t>	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18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404664"/>
            <a:ext cx="8820472" cy="144016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85000"/>
              </a:lnSpc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Заслуживает внимания проблема правомерности применения термина «здоровый недоношенный ребенок»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2132856"/>
            <a:ext cx="8352928" cy="3993307"/>
          </a:xfrm>
        </p:spPr>
        <p:txBody>
          <a:bodyPr>
            <a:normAutofit/>
          </a:bodyPr>
          <a:lstStyle/>
          <a:p>
            <a:pPr marL="185738" indent="-185738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установлении в медицинской документации диагноза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«Недоношенность 34-36 недель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07.3,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07.2,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07.1,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07.0) эти дети должны учитываться в ФСН № 32 табл. 2260 (стр.1 «всего новорожденных», стр. 4 «отдельные состояния, возникающие в перинатальном периоде» с кодом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00-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96). </a:t>
            </a:r>
          </a:p>
          <a:p>
            <a:pPr marL="185738" indent="-185738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Диагноз: «Недоношенность» является в данном случае правомерным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>
          <a:xfrm>
            <a:off x="822960" y="332656"/>
            <a:ext cx="7543800" cy="1153038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</a:rPr>
              <a:t>Вкладыш в Ф-№ 32 (232) «Сведения </a:t>
            </a:r>
            <a:r>
              <a:rPr lang="ru-RU" sz="2400" b="1" dirty="0">
                <a:latin typeface="Times New Roman" pitchFamily="18" charset="0"/>
              </a:rPr>
              <a:t>о регионализации акушерской и перинатальной помощи в родильных  домах (отделениях) и перинатальных центрах»</a:t>
            </a:r>
          </a:p>
        </p:txBody>
      </p:sp>
      <p:sp>
        <p:nvSpPr>
          <p:cNvPr id="67587" name="Rectangle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charset="0"/>
              <a:buNone/>
            </a:pPr>
            <a:r>
              <a:rPr lang="ru-RU" sz="2800" dirty="0" smtClean="0">
                <a:latin typeface="Times New Roman" pitchFamily="18" charset="0"/>
              </a:rPr>
              <a:t>	</a:t>
            </a:r>
            <a:r>
              <a:rPr lang="ru-RU" sz="2800" b="1" dirty="0" smtClean="0">
                <a:latin typeface="Times New Roman" pitchFamily="18" charset="0"/>
              </a:rPr>
              <a:t>Табл. 100</a:t>
            </a:r>
          </a:p>
          <a:p>
            <a:r>
              <a:rPr lang="ru-RU" sz="2800" dirty="0" smtClean="0">
                <a:latin typeface="Times New Roman" pitchFamily="18" charset="0"/>
              </a:rPr>
              <a:t>Стр. 2.1 и 2.2.заполняются согласно срокам </a:t>
            </a:r>
            <a:r>
              <a:rPr lang="ru-RU" sz="2800" dirty="0" err="1" smtClean="0">
                <a:latin typeface="Times New Roman" pitchFamily="18" charset="0"/>
              </a:rPr>
              <a:t>гестации</a:t>
            </a:r>
            <a:r>
              <a:rPr lang="ru-RU" sz="2800" dirty="0" smtClean="0">
                <a:latin typeface="Times New Roman" pitchFamily="18" charset="0"/>
              </a:rPr>
              <a:t> в ф № 32 (22-27 недель, 28-37 недель)</a:t>
            </a:r>
          </a:p>
          <a:p>
            <a:r>
              <a:rPr lang="ru-RU" sz="2800" dirty="0" smtClean="0">
                <a:latin typeface="Times New Roman" pitchFamily="18" charset="0"/>
              </a:rPr>
              <a:t>Стр. 2-2.6 учитываются роды, произошедшие только в учреждениях родовспоможения (не СМП, не домашние, не на непрофильных койках)</a:t>
            </a:r>
          </a:p>
          <a:p>
            <a:r>
              <a:rPr lang="ru-RU" sz="2800" dirty="0" smtClean="0">
                <a:latin typeface="Times New Roman" pitchFamily="18" charset="0"/>
              </a:rPr>
              <a:t>Стр.3-6.4.1 учитываются дети, получившие медицинскую помощь в организациях родовспоможения (родились или доставлены)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2701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Критические акушерские состояния (стр. 7-7.4)</a:t>
            </a:r>
          </a:p>
        </p:txBody>
      </p:sp>
      <p:sp>
        <p:nvSpPr>
          <p:cNvPr id="6861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75000"/>
              </a:lnSpc>
              <a:buFont typeface="Arial" charset="0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Понятие «Критические акушерские состояния»: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это - не сумма всех случаев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преэклампсии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эклампсии, сепсиса и акушерских кровотечений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из ФСН № 32, </a:t>
            </a: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случаи отобранные, с наиболее  тяжелыми проявлениями,  нарушениями  жизненно важных функций, требующие специальных мер  реанимации и выхаживания, применения ИВЛ, трансфузии крови, вазоактивных препаратов, гемодиализа,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гистерэктомии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9144000" cy="777875"/>
          </a:xfrm>
        </p:spPr>
        <p:txBody>
          <a:bodyPr/>
          <a:lstStyle/>
          <a:p>
            <a:pPr algn="ctr" eaLnBrk="1" hangingPunct="1"/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Учет акушерских операций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966789"/>
            <a:ext cx="7762056" cy="57023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Таблица 100 </a:t>
            </a:r>
            <a:r>
              <a:rPr lang="ru-RU" b="1" spc="-5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(стр. 8-8.5.1)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Строка 8 вкладыша № 32 содержит все акушерские операции с 22 недель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акушерских стационарах. </a:t>
            </a:r>
          </a:p>
          <a:p>
            <a:pPr eaLnBrk="1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Учет операций должен проводиться единообразно в ФСН № 14 и во вкладыше Ф-№ 32.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сравнивать данные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вкладыша Ф-№ 32 (232):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стр. 8.1. и  ф. №14.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4000 стр. 14.4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Кесарево Сечение)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8.2.  и ф. № 14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4000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(наложение акушерских щипцов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8.3. и ф. № 14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4000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(вакуум-экстракция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8.4.и ф № 14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14.7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плодоразрушающие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операции)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8.5. и ф.№14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4000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14.8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(экстирпация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надвлаг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ампут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матки)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вкладыше № 32  строки 8.1.1.и 8.5.1 (сроки 22-27 недель) не имеют аналогов в ф. № 14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табл.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4000.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некоторых операций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строках ф. № 14 таб. 4000 может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быть больше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чем во вкладыше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счет операций, проведенных вне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акушерского стационара.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7"/>
            <a:ext cx="8229600" cy="1267544"/>
          </a:xfrm>
          <a:solidFill>
            <a:srgbClr val="CC9900"/>
          </a:solidFill>
        </p:spPr>
        <p:txBody>
          <a:bodyPr>
            <a:normAutofit fontScale="90000"/>
          </a:bodyPr>
          <a:lstStyle/>
          <a:p>
            <a:r>
              <a:rPr lang="ru-RU" sz="36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ФСН № 32 </a:t>
            </a:r>
            <a:r>
              <a:rPr lang="ru-RU" sz="36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основной источник сведений для оценки</a:t>
            </a:r>
            <a:r>
              <a:rPr lang="ru-RU" sz="43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endParaRPr lang="ru-RU" sz="1800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Рождаемости</a:t>
            </a:r>
            <a:endParaRPr lang="ru-RU" sz="1800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Состояния здоровья женщин и их потомства</a:t>
            </a: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Тенденций улучшения или ухудшения их здоровья во времени </a:t>
            </a: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Смертности и летальности женщин и детей</a:t>
            </a: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Медико-социальной оценки состояния общества</a:t>
            </a: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Правильности  организационных принципов акушерской и </a:t>
            </a:r>
            <a:r>
              <a:rPr lang="ru-RU" sz="18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неонатологической</a:t>
            </a: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помощи</a:t>
            </a: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Качества оказываемой медицинской помощи</a:t>
            </a: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Результативности проводимых медико-социальных программ, направленных на увеличение рождаемости, снижение смертности, повышение качества жизни и улучшение здоровья населения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</a:rPr>
              <a:t>Вызовы бригад реанимационной помощи (стр. 11-11.3)</a:t>
            </a:r>
          </a:p>
        </p:txBody>
      </p:sp>
      <p:sp>
        <p:nvSpPr>
          <p:cNvPr id="69635" name="Rectangle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dirty="0" smtClean="0">
                <a:latin typeface="Times New Roman" pitchFamily="18" charset="0"/>
              </a:rPr>
              <a:t>Учитывается число выездов реанимационных бригад на 1 уровень (гр. 5), на 2 уровень (гр.6), на 3 уровень (гр. 7).</a:t>
            </a: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79589"/>
            <a:ext cx="9289315" cy="2069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Межформенный</a:t>
            </a:r>
            <a:r>
              <a:rPr lang="ru-RU" sz="3200" b="1" dirty="0" smtClean="0">
                <a:solidFill>
                  <a:schemeClr val="bg1"/>
                </a:solidFill>
              </a:rPr>
              <a:t> контроль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0" indent="-91440" algn="ctr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None/>
            </a:pPr>
            <a:endParaRPr lang="ru-RU" sz="24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91440" lvl="0" indent="-91440" algn="ctr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None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При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сдаче годовых отчетов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межформенный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контроль проводится между формами № 32 и вкладышем к 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форме № 32 (232), 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91440" lvl="0" indent="-91440" algn="ctr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None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а также с формами: № 14, № 30, № 47, № 61</a:t>
            </a:r>
          </a:p>
        </p:txBody>
      </p:sp>
    </p:spTree>
    <p:extLst>
      <p:ext uri="{BB962C8B-B14F-4D97-AF65-F5344CB8AC3E}">
        <p14:creationId xmlns:p14="http://schemas.microsoft.com/office/powerpoint/2010/main" val="111706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ФСН №</a:t>
            </a:r>
            <a:r>
              <a:rPr lang="ru-RU" sz="28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br>
              <a:rPr lang="ru-RU" sz="28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сведения о деятельности подразделений медицинской организации, оказывающих медицинскую помощь в стационарных условиях</a:t>
            </a:r>
            <a:endParaRPr lang="ru-RU" sz="1800" b="1" dirty="0" smtClean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endParaRPr lang="ru-RU" sz="24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Табл. 2200 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(умерло 0-168 ч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Табл. 2400 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(материнская смертность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. 3000 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(состав новорожденных с заболеваниями, поступившими в возрасте 0-6 дней жизни, и исходы их лечения).   Учитываются 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дети, поступившие в отделения детских стационаров или в перинатальные центры из других 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организаций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. 4000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, стр.14.0-14.9, гр.3  (акушерские операции)</a:t>
            </a:r>
          </a:p>
          <a:p>
            <a:pPr marL="91440" lvl="0" indent="-91440">
              <a:lnSpc>
                <a:spcPct val="93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endParaRPr lang="ru-RU" sz="2000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893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ФСН №</a:t>
            </a:r>
            <a:r>
              <a:rPr lang="ru-RU" sz="28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br>
              <a:rPr lang="ru-RU" sz="28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сведения о медицинской организации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sz="2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. 3100, </a:t>
            </a:r>
            <a:r>
              <a:rPr lang="ru-RU" sz="22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стр. 4 и 5 (койки беременных и рожениц, патологии беременности)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олжны совпадать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sz="2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. 5503</a:t>
            </a:r>
            <a:r>
              <a:rPr lang="ru-RU" sz="22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, стр. 4 и 5; 12 и 13 (патолого-анатомические вскрытия) – информацию по данной таблице сравниваем с табл. 2245 формы ФСН № 32. При наличии расхождений по вскрытиям мертворожденных (всего и 22-27 недель </a:t>
            </a:r>
            <a:r>
              <a:rPr lang="ru-RU" sz="22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sz="22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), умерших  новорожденных 0-6 суток, родившихся в 22-27 недель) – представить объяснения.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ВАЖНО! </a:t>
            </a:r>
            <a:r>
              <a:rPr lang="ru-RU" sz="22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Срок 22-27 недель – это срок до начала 28 недели (табл. 2245 гр. 14)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914" y="342107"/>
            <a:ext cx="8229600" cy="1143000"/>
          </a:xfrm>
          <a:solidFill>
            <a:srgbClr val="CC9900"/>
          </a:solidFill>
        </p:spPr>
        <p:txBody>
          <a:bodyPr>
            <a:noAutofit/>
          </a:bodyPr>
          <a:lstStyle/>
          <a:p>
            <a:pPr marL="91440" lvl="0" indent="-91440">
              <a:lnSpc>
                <a:spcPct val="93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ФСН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№47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ФСН №61 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1440" lvl="0" indent="-91440" algn="ctr">
              <a:lnSpc>
                <a:spcPct val="90000"/>
              </a:lnSpc>
              <a:spcBef>
                <a:spcPts val="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ФСН №47 </a:t>
            </a:r>
            <a:endParaRPr lang="ru-RU" sz="24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 algn="ctr">
              <a:lnSpc>
                <a:spcPct val="90000"/>
              </a:lnSpc>
              <a:spcBef>
                <a:spcPts val="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Сведения о сети и деятельности медицинских организаций</a:t>
            </a:r>
            <a:endParaRPr lang="ru-RU" sz="16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Табл. 0100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, стр.21, гр.3 (родильные дома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400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Табл. 0600, 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стр.19, 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гр.3 (перинатальные центры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400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Табл. 0700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, стр.4 и 5 гр. 11 5 (койки беременных и рожениц, патологии беременности</a:t>
            </a:r>
            <a:r>
              <a:rPr lang="ru-RU" sz="2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) – должны совпадать.</a:t>
            </a:r>
            <a:endParaRPr lang="ru-RU" sz="2400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 algn="ctr">
              <a:lnSpc>
                <a:spcPct val="93000"/>
              </a:lnSpc>
              <a:spcBef>
                <a:spcPts val="0"/>
              </a:spcBef>
              <a:buClr>
                <a:srgbClr val="E48312"/>
              </a:buClr>
              <a:buSzPct val="100000"/>
              <a:buNone/>
              <a:defRPr/>
            </a:pPr>
            <a:endParaRPr lang="ru-RU" sz="24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 algn="ctr">
              <a:lnSpc>
                <a:spcPct val="93000"/>
              </a:lnSpc>
              <a:spcBef>
                <a:spcPts val="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ФСН № 61</a:t>
            </a:r>
          </a:p>
          <a:p>
            <a:pPr marL="91440" lvl="0" indent="-91440" algn="ctr">
              <a:lnSpc>
                <a:spcPct val="90000"/>
              </a:lnSpc>
              <a:spcBef>
                <a:spcPts val="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Сведения о ВИЧ-Инфекции</a:t>
            </a:r>
            <a:endParaRPr lang="ru-RU" sz="16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. 5000</a:t>
            </a:r>
            <a:r>
              <a:rPr lang="ru-RU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, стр.2 и 25 (роды у женщин с ВИЧ и родившиеся живыми дети у матерей с ВИЧ)</a:t>
            </a:r>
          </a:p>
          <a:p>
            <a:pPr marL="0" lvl="0" indent="0">
              <a:lnSpc>
                <a:spcPct val="93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случае расхождений по контролям, необходимо представить пояснения.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28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Дети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, родившиеся на сроке </a:t>
            </a:r>
            <a:r>
              <a:rPr lang="ru-RU" sz="2000" b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гестации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 22 недели и более, с массой тела менее 500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г</a:t>
            </a: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endParaRPr lang="ru-RU" sz="20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Пояснительные записки на случаи материнской смерти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endParaRPr lang="ru-RU" sz="20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Сведения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о родах вне родильного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отделения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endParaRPr lang="ru-RU" sz="20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Сведения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о переводах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новорожденных</a:t>
            </a: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endParaRPr lang="ru-RU" sz="20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Роды у девочек до 14 лет включительно</a:t>
            </a: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endParaRPr lang="ru-RU" sz="20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514350" indent="-51435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+mj-lt"/>
              <a:buAutoNum type="romanUcPeriod"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Данные анкетирования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20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Сведения о новорожденных </a:t>
            </a:r>
            <a:r>
              <a:rPr lang="ru-RU" sz="24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массой </a:t>
            </a:r>
            <a:r>
              <a:rPr lang="ru-RU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тела менее 500 г при сроке </a:t>
            </a:r>
            <a:r>
              <a:rPr lang="ru-RU" sz="24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 недели </a:t>
            </a:r>
            <a:r>
              <a:rPr lang="ru-RU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более: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Arial" charset="0"/>
              <a:buAutoNum type="arabicPeriod"/>
            </a:pPr>
            <a:endParaRPr lang="ru-RU" sz="2000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indent="450215">
              <a:spcAft>
                <a:spcPts val="0"/>
              </a:spcAf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Территория 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Уровень медицинской организации, где родился ребенок (1,2, 3 уровень)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Возраст матери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Соматическое и гинекологическое здоровье матери, паритет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Наличие вредностей (профессиональные, экологические; вредные привычки)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Состояла ли на учете в женской консультации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 Срок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гестации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8. Масса тела и рост ребенка (плода)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9. Родился живым-мертвым (уточнить антенатально, интранатально)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10. Выжил или умер (уточнить в первые 24 ч., 168 ч, или более)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11. Клинический диагноз заболевания ребенка (основной, сопутствующий, осложнения)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12. При вскрытии – патологоанатомический диагноз.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sz="2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74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32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Пояснительная записка на случай </a:t>
            </a:r>
            <a:r>
              <a:rPr lang="ru-RU" sz="32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материнской смерти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№ Истории болезни, возраст матери</a:t>
            </a: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Место жительства (регион);</a:t>
            </a: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Место наблюдения за беременной</a:t>
            </a: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Срок постановки на учет в женской консультации</a:t>
            </a: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Дата и место родов, уровень медицинской организации</a:t>
            </a: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Срок беременности на момент родов</a:t>
            </a: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Беременность и роды по счету (исходы предыдущих 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беременностей)</a:t>
            </a: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Репродуктивное здоровье матери: бесплодие, ЭКО, неразвивающаяся беременность, привычные выкидыши, внематочная беременность, кесарево сечение в анамнезе 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др.</a:t>
            </a: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Экстрагенитальная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патология, в том числе социально-значимые заболевания</a:t>
            </a:r>
          </a:p>
          <a:p>
            <a:pPr lvl="0">
              <a:buSzPts val="1400"/>
              <a:buFont typeface="+mj-lt"/>
              <a:buAutoNum type="arabicPeriod"/>
            </a:pP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Гинекологические заболевания 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(воспалительные заболевания, кисты, миомы матки, </a:t>
            </a:r>
            <a:r>
              <a:rPr lang="ru-RU" sz="1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эндометриоз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и др.)</a:t>
            </a:r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2871"/>
            <a:ext cx="8229600" cy="1143000"/>
          </a:xfrm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32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Пояснительная записка на случай материнской смерти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20221"/>
            <a:ext cx="8229600" cy="4641379"/>
          </a:xfrm>
        </p:spPr>
        <p:txBody>
          <a:bodyPr>
            <a:noAutofit/>
          </a:bodyPr>
          <a:lstStyle/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11. Течение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данной беременности: Многоплодие (БХБА, МХБА), Многоводие, маловодие, </a:t>
            </a:r>
            <a:r>
              <a:rPr lang="ru-RU" sz="1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ангидроз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угроза прерывания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беременности и др. 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 Метод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родоразрешения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 Оперативные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вмешательства (вид, дата, осложнения)</a:t>
            </a: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  <a:tabLst>
                <a:tab pos="342900" algn="l"/>
                <a:tab pos="450215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 Течение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данных родов (без осложнений, кровотечение, септические проявления у матери, гипоксия-асфиксия плода)</a:t>
            </a: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15. Заключительный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клинический диагноз (основной, осложнения, сопутствующий)</a:t>
            </a: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16. Дата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место смерти</a:t>
            </a: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 Патологоанатомический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диагноз (основной, фоновое заболевание, осложнения)</a:t>
            </a: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 Первоначальная причина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смерти и ее код по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МКБ-10: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ts val="192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1-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прямая акушерская причина , или 2 - косвенная акушерская причина 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ts val="192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предотвратимость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смерти: 1– предотвратимая, 2 – условно предотвратимая, 3 – непредотвратимая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  <a:tabLst>
                <a:tab pos="228600" algn="l"/>
                <a:tab pos="342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20.Масса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длина тела ребенка, </a:t>
            </a: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  <a:tabLst>
                <a:tab pos="228600" algn="l"/>
                <a:tab pos="342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Пол 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ts val="1920"/>
              </a:lnSpc>
              <a:spcBef>
                <a:spcPts val="0"/>
              </a:spcBef>
              <a:buSzPts val="1400"/>
              <a:buNone/>
              <a:tabLst>
                <a:tab pos="228600" algn="l"/>
                <a:tab pos="342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Диагноз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МКБ-10 (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Фетоплацентарная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недостаточность (компенсированная, декомпенсированная), Хронические воспалительные очаги (хр. тонзиллит, пиелит-пиелонефрит и др.), носительство патогенной флоры</a:t>
            </a:r>
          </a:p>
          <a:p>
            <a:pPr marL="0" indent="0">
              <a:lnSpc>
                <a:spcPts val="1920"/>
              </a:lnSpc>
              <a:spcBef>
                <a:spcPts val="0"/>
              </a:spcBef>
              <a:buNone/>
              <a:tabLst>
                <a:tab pos="228600" algn="l"/>
                <a:tab pos="342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23.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Исходы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: родился живым (умер в первые 24ч., 168 ч., после 168 ч.), родился мертвым (умер антенатально, интранатально)</a:t>
            </a:r>
          </a:p>
          <a:p>
            <a:pPr marL="0" indent="450215">
              <a:lnSpc>
                <a:spcPts val="1920"/>
              </a:lnSpc>
              <a:spcBef>
                <a:spcPts val="0"/>
              </a:spcBef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60232" y="6309320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0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Прямые и косвенные причины материнской смерти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spc="-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Имеются </a:t>
            </a:r>
            <a:r>
              <a:rPr lang="ru-RU" sz="4800" spc="-5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разночтения и при характеристике случаев смерти </a:t>
            </a:r>
            <a:br>
              <a:rPr lang="ru-RU" sz="4800" spc="-5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800" spc="-50" dirty="0">
                <a:solidFill>
                  <a:srgbClr val="E48312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причинам и их распределении </a:t>
            </a:r>
            <a:br>
              <a:rPr lang="ru-RU" sz="4800" spc="-50" dirty="0">
                <a:solidFill>
                  <a:srgbClr val="E48312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800" spc="-50" dirty="0">
                <a:solidFill>
                  <a:srgbClr val="E48312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 прямые и косвенные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33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возможности реализации этих задач необходи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мо: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Стабильность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структуры статистической формы (для возможности  оценки показателей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динамике)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Единообразие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предоставления материалов всеми субъектами Российской Федерации</a:t>
            </a:r>
          </a:p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Полнота  и объективность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исходных данных</a:t>
            </a:r>
          </a:p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Информативность и достоверность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предоставляемых сведений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6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Примеры прямых причин материнской смерти: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endParaRPr lang="ru-RU" sz="24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эмболия околоплодными водами; </a:t>
            </a:r>
            <a:endParaRPr lang="ru-RU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тяжелая преэклампсия и </a:t>
            </a: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эклампсия;</a:t>
            </a:r>
            <a:endParaRPr lang="ru-RU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разрыв матки и маточных </a:t>
            </a: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труб;</a:t>
            </a:r>
            <a:endParaRPr lang="ru-RU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массивные кровотечения  -  маточные и при отслойке </a:t>
            </a: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плаценты;</a:t>
            </a:r>
            <a:endParaRPr lang="ru-RU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септические </a:t>
            </a: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осложнения;</a:t>
            </a:r>
            <a:endParaRPr lang="ru-RU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ятрогенные </a:t>
            </a:r>
            <a:r>
              <a:rPr lang="ru-RU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осложнения;</a:t>
            </a:r>
            <a:endParaRPr lang="ru-RU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17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spc="-5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Примеры </a:t>
            </a:r>
            <a:r>
              <a:rPr lang="ru-RU" sz="2800" b="1" spc="-5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косвенных </a:t>
            </a:r>
            <a:r>
              <a:rPr lang="ru-RU" sz="2800" b="1" spc="-5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причин материнской смерти: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endParaRPr lang="ru-RU" sz="2000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000" b="1" dirty="0" err="1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кстрагенитальные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заболевания;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роническая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патология мочеполовой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системы;</a:t>
            </a: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ВИЧ-инфицирование; 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Туберкулез;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Онкология;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 err="1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Полинаркомания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ромбоэмболия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легочной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артерии</a:t>
            </a: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Тромбозы иной локализации.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2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Информация о родивших вне </a:t>
            </a:r>
            <a:r>
              <a:rPr lang="ru-RU" sz="28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родильного отделения: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defRPr/>
            </a:pPr>
            <a:endParaRPr lang="ru-RU" sz="2000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Ф. 32. табл. 2200 стр.2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1. В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непрофильных стационарах (на терапевтических, инфекционных и пр. койках)  – с последующим поступлением в акушерский стационар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2. В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транспорте – с последующим поступлением в акушерский стационар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3. На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дому – с последующим поступлением в акушерский стационар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4. На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дому без последующей </a:t>
            </a: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госпитализации</a:t>
            </a:r>
          </a:p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5. Другое (указать что)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6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spc="-50" dirty="0">
                <a:solidFill>
                  <a:schemeClr val="bg1"/>
                </a:solidFill>
                <a:latin typeface="Times New Roman" pitchFamily="18" charset="0"/>
              </a:rPr>
              <a:t>Переводы новорожденных </a:t>
            </a:r>
            <a:br>
              <a:rPr lang="ru-RU" sz="2800" b="1" spc="-5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spc="-50" dirty="0">
                <a:solidFill>
                  <a:schemeClr val="bg1"/>
                </a:solidFill>
                <a:latin typeface="Times New Roman" pitchFamily="18" charset="0"/>
              </a:rPr>
              <a:t>к табл. 2247 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0383948"/>
              </p:ext>
            </p:extLst>
          </p:nvPr>
        </p:nvGraphicFramePr>
        <p:xfrm>
          <a:off x="755576" y="2132856"/>
          <a:ext cx="7293865" cy="3384374"/>
        </p:xfrm>
        <a:graphic>
          <a:graphicData uri="http://schemas.openxmlformats.org/drawingml/2006/table">
            <a:tbl>
              <a:tblPr/>
              <a:tblGrid>
                <a:gridCol w="1226680"/>
                <a:gridCol w="1604940"/>
                <a:gridCol w="1604940"/>
                <a:gridCol w="1415810"/>
                <a:gridCol w="116920"/>
                <a:gridCol w="1324575"/>
              </a:tblGrid>
              <a:tr h="270440">
                <a:tc grid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Число переводов недоношенных и новорожденных на этап выхаживания и лечения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197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Межгоспитальные (из роддома в дет.стационар или ПЦ) 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=ф32т2247с1г1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126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Внутригоспитальные (отделения патологии новорожденных, реанимации и интенсивной терапии внутри учреждения)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97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Коечный фонд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521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койки реанимации новорожденных детей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койки патологии недоношенных и новорожденных детей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6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этап 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(акушерский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стационар)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этап (детский стационар или ПЦ)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этап 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(акушерский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стационар)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этап (детский стационар или ПЦ)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4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Всего: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 на 3-м уровне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08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818658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Благодарю за внимание!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600" b="1" dirty="0" err="1" smtClean="0">
                <a:solidFill>
                  <a:srgbClr val="0070C0"/>
                </a:solidFill>
              </a:rPr>
              <a:t>stupak</a:t>
            </a:r>
            <a:r>
              <a:rPr lang="en-US" sz="3600" b="1" dirty="0" smtClean="0">
                <a:solidFill>
                  <a:srgbClr val="0070C0"/>
                </a:solidFill>
              </a:rPr>
              <a:t>@.mednet.ru</a:t>
            </a:r>
            <a:r>
              <a:rPr lang="en-US" sz="6000" b="1" dirty="0" smtClean="0">
                <a:solidFill>
                  <a:srgbClr val="0070C0"/>
                </a:solidFill>
              </a:rPr>
              <a:t/>
            </a:r>
            <a:br>
              <a:rPr lang="en-US" sz="6000" b="1" dirty="0" smtClean="0">
                <a:solidFill>
                  <a:srgbClr val="0070C0"/>
                </a:solidFill>
              </a:rPr>
            </a:br>
            <a:r>
              <a:rPr lang="ru-RU" sz="3200" b="1" dirty="0" err="1" smtClean="0">
                <a:solidFill>
                  <a:srgbClr val="0070C0"/>
                </a:solidFill>
              </a:rPr>
              <a:t>Ступак</a:t>
            </a:r>
            <a:r>
              <a:rPr lang="ru-RU" sz="3200" b="1" dirty="0" smtClean="0">
                <a:solidFill>
                  <a:srgbClr val="0070C0"/>
                </a:solidFill>
              </a:rPr>
              <a:t> Валерий Семенович, д.м.н., доцент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>
                <a:solidFill>
                  <a:srgbClr val="0070C0"/>
                </a:solidFill>
              </a:rPr>
              <a:t/>
            </a:r>
            <a:br>
              <a:rPr lang="ru-RU" sz="3200" b="1" dirty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en-US" sz="3200" b="1" dirty="0" smtClean="0">
                <a:solidFill>
                  <a:srgbClr val="0070C0"/>
                </a:solidFill>
                <a:hlinkClick r:id="rId2"/>
              </a:rPr>
              <a:t>bantyeva@mednet.ru</a:t>
            </a:r>
            <a:r>
              <a:rPr lang="en-US" sz="3200" b="1" dirty="0" smtClean="0">
                <a:solidFill>
                  <a:srgbClr val="0070C0"/>
                </a:solidFill>
              </a:rPr>
              <a:t/>
            </a:r>
            <a:br>
              <a:rPr lang="en-US" sz="3200" b="1" dirty="0" smtClean="0">
                <a:solidFill>
                  <a:srgbClr val="0070C0"/>
                </a:solidFill>
              </a:rPr>
            </a:br>
            <a:r>
              <a:rPr lang="ru-RU" sz="3200" b="1" dirty="0" err="1" smtClean="0">
                <a:solidFill>
                  <a:srgbClr val="0070C0"/>
                </a:solidFill>
              </a:rPr>
              <a:t>Бантьева</a:t>
            </a:r>
            <a:r>
              <a:rPr lang="ru-RU" sz="3200" b="1" dirty="0" smtClean="0">
                <a:solidFill>
                  <a:srgbClr val="0070C0"/>
                </a:solidFill>
              </a:rPr>
              <a:t> Марина Николаевна, к.м.н., </a:t>
            </a:r>
            <a:r>
              <a:rPr lang="ru-RU" sz="3200" b="1" dirty="0" err="1" smtClean="0">
                <a:solidFill>
                  <a:srgbClr val="0070C0"/>
                </a:solidFill>
              </a:rPr>
              <a:t>в.н.с</a:t>
            </a:r>
            <a:r>
              <a:rPr lang="ru-RU" sz="3200" b="1" dirty="0" smtClean="0">
                <a:solidFill>
                  <a:srgbClr val="0070C0"/>
                </a:solidFill>
              </a:rPr>
              <a:t>.</a:t>
            </a:r>
            <a:r>
              <a:rPr lang="en-US" sz="3200" b="1" dirty="0" smtClean="0">
                <a:solidFill>
                  <a:srgbClr val="0070C0"/>
                </a:solidFill>
              </a:rPr>
              <a:t/>
            </a:r>
            <a:br>
              <a:rPr lang="en-US" sz="3200" b="1" dirty="0" smtClean="0">
                <a:solidFill>
                  <a:srgbClr val="0070C0"/>
                </a:solidFill>
              </a:rPr>
            </a:br>
            <a:r>
              <a:rPr lang="en-US" sz="6000" b="1" dirty="0" smtClean="0">
                <a:solidFill>
                  <a:srgbClr val="0070C0"/>
                </a:solidFill>
              </a:rPr>
              <a:t> </a:t>
            </a:r>
            <a:r>
              <a:rPr lang="ru-RU" sz="6000" b="1" dirty="0" smtClean="0">
                <a:solidFill>
                  <a:srgbClr val="0070C0"/>
                </a:solidFill>
              </a:rPr>
              <a:t/>
            </a:r>
            <a:br>
              <a:rPr lang="ru-RU" sz="6000" b="1" dirty="0" smtClean="0">
                <a:solidFill>
                  <a:srgbClr val="0070C0"/>
                </a:solidFill>
              </a:rPr>
            </a:br>
            <a:endParaRPr lang="ru-RU" sz="2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 anchor="ctr"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</a:rPr>
              <a:t>Раздел 1. Медицинская помощь, оказанная беременным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</a:rPr>
              <a:t>женщинам (нововведения с 2020г)</a:t>
            </a:r>
            <a:endParaRPr lang="ru-RU" sz="3600" dirty="0" smtClean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824536"/>
          </a:xfrm>
        </p:spPr>
        <p:txBody>
          <a:bodyPr>
            <a:normAutofit fontScale="25000" lnSpcReduction="20000"/>
          </a:bodyPr>
          <a:lstStyle/>
          <a:p>
            <a:pPr>
              <a:buFont typeface="Arial" charset="0"/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7200" b="1" dirty="0" smtClean="0">
                <a:latin typeface="Times New Roman" pitchFamily="18" charset="0"/>
              </a:rPr>
              <a:t>Табл</a:t>
            </a:r>
            <a:r>
              <a:rPr lang="ru-RU" sz="7200" b="1" dirty="0">
                <a:latin typeface="Times New Roman" pitchFamily="18" charset="0"/>
              </a:rPr>
              <a:t>. </a:t>
            </a:r>
            <a:r>
              <a:rPr lang="ru-RU" sz="7200" b="1" dirty="0" smtClean="0">
                <a:latin typeface="Times New Roman" pitchFamily="18" charset="0"/>
              </a:rPr>
              <a:t>2120                                                                         </a:t>
            </a:r>
            <a:r>
              <a:rPr lang="ru-RU" sz="5600" dirty="0" smtClean="0">
                <a:latin typeface="Times New Roman" pitchFamily="18" charset="0"/>
              </a:rPr>
              <a:t>Код по ОКЕИ: человек-792  </a:t>
            </a:r>
            <a:r>
              <a:rPr lang="ru-RU" sz="7200" b="1" dirty="0" smtClean="0">
                <a:latin typeface="Times New Roman" pitchFamily="18" charset="0"/>
              </a:rPr>
              <a:t>                                                              </a:t>
            </a:r>
          </a:p>
          <a:p>
            <a:pPr>
              <a:buFont typeface="Arial" charset="0"/>
              <a:buNone/>
            </a:pPr>
            <a:endParaRPr lang="ru-RU" sz="7200" b="1" dirty="0">
              <a:latin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Число женщин, поступивших под наблюдение женской консультации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сроке беременности до 14 недель </a:t>
            </a: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…………………………………………………………..11____</a:t>
            </a:r>
            <a:endParaRPr lang="ru-RU" sz="5600" dirty="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них: прошедших оценку антенатального развития плода при </a:t>
            </a: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сроке</a:t>
            </a: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беременности 11-14 недель - ультразвуковое исследование и</a:t>
            </a: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материнских сывороточных маркеров (связанного</a:t>
            </a: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беременностью плазменного протеина и свободной </a:t>
            </a: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субъединицы</a:t>
            </a:r>
            <a:endParaRPr lang="ru-RU" sz="5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хронического гонадотропина)..…………………………………………………………….12</a:t>
            </a: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____</a:t>
            </a:r>
            <a:endParaRPr lang="ru-RU" sz="5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 </a:t>
            </a: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стр. 12 выявлено: хромосомных аномалий и(или) пороков </a:t>
            </a: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 плода ………..13____</a:t>
            </a:r>
            <a:endParaRPr lang="ru-RU" sz="5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из них: прервано беременностей…………………………………………………………..14____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(из стр. 12) Риск задержки роста плода………………………………………………………...15____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Риск </a:t>
            </a: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преждевременных родов</a:t>
            </a: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……………………………………………………..16____</a:t>
            </a:r>
            <a:endParaRPr lang="ru-RU" sz="5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Риск </a:t>
            </a:r>
            <a:r>
              <a:rPr lang="ru-RU" sz="5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преэклампсии</a:t>
            </a:r>
            <a:r>
              <a:rPr lang="ru-RU" sz="5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………………………………………………………………….17____</a:t>
            </a:r>
            <a:endParaRPr lang="ru-RU" sz="5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sz="5600" dirty="0">
                <a:latin typeface="Times New Roman" pitchFamily="18" charset="0"/>
              </a:rPr>
              <a:t>Число женщин, прошедших оценку антенатального развития плода при </a:t>
            </a:r>
            <a:r>
              <a:rPr lang="ru-RU" sz="5600" dirty="0" smtClean="0">
                <a:latin typeface="Times New Roman" pitchFamily="18" charset="0"/>
              </a:rPr>
              <a:t>сроке </a:t>
            </a:r>
            <a:endParaRPr lang="ru-RU" sz="5600" dirty="0"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sz="5600" dirty="0">
                <a:latin typeface="Times New Roman" pitchFamily="18" charset="0"/>
              </a:rPr>
              <a:t>б</a:t>
            </a:r>
            <a:r>
              <a:rPr lang="ru-RU" sz="5600" dirty="0" smtClean="0">
                <a:latin typeface="Times New Roman" pitchFamily="18" charset="0"/>
              </a:rPr>
              <a:t>еременности </a:t>
            </a:r>
            <a:r>
              <a:rPr lang="ru-RU" sz="5600" dirty="0">
                <a:latin typeface="Times New Roman" pitchFamily="18" charset="0"/>
              </a:rPr>
              <a:t>от 19 до 21 недели – ультразвуковое исследование</a:t>
            </a:r>
            <a:r>
              <a:rPr lang="ru-RU" sz="5600" dirty="0" smtClean="0">
                <a:latin typeface="Times New Roman" pitchFamily="18" charset="0"/>
              </a:rPr>
              <a:t>………………………......18____</a:t>
            </a:r>
            <a:endParaRPr lang="ru-RU" sz="5600" dirty="0"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sz="5600" dirty="0">
                <a:latin typeface="Times New Roman" pitchFamily="18" charset="0"/>
              </a:rPr>
              <a:t>из них: выявлено хромосомных аномалий и (или) пороков развития плода</a:t>
            </a:r>
            <a:r>
              <a:rPr lang="ru-RU" sz="5600" dirty="0" smtClean="0">
                <a:latin typeface="Times New Roman" pitchFamily="18" charset="0"/>
              </a:rPr>
              <a:t>……………...19____</a:t>
            </a:r>
            <a:endParaRPr lang="ru-RU" sz="5600" dirty="0"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sz="5600" dirty="0">
                <a:latin typeface="Times New Roman" pitchFamily="18" charset="0"/>
              </a:rPr>
              <a:t>                из них: прервано беременностей………………………………………………………</a:t>
            </a:r>
            <a:r>
              <a:rPr lang="ru-RU" sz="5600" dirty="0" smtClean="0">
                <a:latin typeface="Times New Roman" pitchFamily="18" charset="0"/>
              </a:rPr>
              <a:t>20____</a:t>
            </a:r>
            <a:endParaRPr lang="ru-RU" sz="5600" dirty="0"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sz="5600" dirty="0">
                <a:latin typeface="Times New Roman" pitchFamily="18" charset="0"/>
              </a:rPr>
              <a:t>       из строки </a:t>
            </a:r>
            <a:r>
              <a:rPr lang="ru-RU" sz="5600" dirty="0" smtClean="0">
                <a:latin typeface="Times New Roman" pitchFamily="18" charset="0"/>
              </a:rPr>
              <a:t>18: </a:t>
            </a:r>
            <a:r>
              <a:rPr lang="ru-RU" sz="5600" dirty="0">
                <a:latin typeface="Times New Roman" pitchFamily="18" charset="0"/>
              </a:rPr>
              <a:t>число женщин, поступивших под наблюдение женской консультации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sz="5600" dirty="0">
                <a:latin typeface="Times New Roman" pitchFamily="18" charset="0"/>
              </a:rPr>
              <a:t>                               при сроке беременности более 14 недель</a:t>
            </a:r>
            <a:r>
              <a:rPr lang="ru-RU" sz="5600" dirty="0" smtClean="0">
                <a:latin typeface="Times New Roman" pitchFamily="18" charset="0"/>
              </a:rPr>
              <a:t>......................................................21____</a:t>
            </a:r>
            <a:endParaRPr lang="ru-RU" sz="5600" dirty="0">
              <a:latin typeface="Times New Roman" pitchFamily="18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ru-RU" sz="5600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</a:p>
          <a:p>
            <a:endParaRPr lang="ru-RU" sz="4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6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3200" b="1" spc="-50" dirty="0">
                <a:solidFill>
                  <a:schemeClr val="bg1"/>
                </a:solidFill>
                <a:latin typeface="Times New Roman" pitchFamily="18" charset="0"/>
              </a:rPr>
              <a:t>Раздел 2. </a:t>
            </a:r>
            <a:r>
              <a:rPr lang="ru-RU" sz="3200" b="1" spc="-50" dirty="0" smtClean="0">
                <a:solidFill>
                  <a:schemeClr val="bg1"/>
                </a:solidFill>
                <a:latin typeface="Times New Roman" pitchFamily="18" charset="0"/>
              </a:rPr>
              <a:t>Родовспоможение</a:t>
            </a:r>
            <a:r>
              <a:rPr lang="ru-RU" sz="3200" spc="-5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/>
            </a:r>
            <a:br>
              <a:rPr lang="ru-RU" sz="3200" spc="-5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itchFamily="18" charset="0"/>
              </a:rPr>
              <a:t>(нововведения с 2020г)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None/>
              <a:defRPr/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2.1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Родовспоможение на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дому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табл</a:t>
            </a:r>
            <a:r>
              <a:rPr lang="ru-RU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. 2400 </a:t>
            </a:r>
            <a:r>
              <a:rPr lang="ru-RU" sz="1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перенесена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из Ф-30)</a:t>
            </a:r>
            <a:r>
              <a:rPr lang="ru-RU" sz="1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учитывать только роды, которые произошли </a:t>
            </a:r>
            <a:r>
              <a:rPr lang="ru-RU" sz="14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дома. Роды </a:t>
            </a:r>
            <a:r>
              <a:rPr lang="ru-RU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в СМП, на непрофильных койках, ФАП-ах, на улице – 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нужно включать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(2200)                                                                                                                Код по ОКЕИ:642; человек - 792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832103"/>
              </p:ext>
            </p:extLst>
          </p:nvPr>
        </p:nvGraphicFramePr>
        <p:xfrm>
          <a:off x="467544" y="2492896"/>
          <a:ext cx="8187248" cy="3662269"/>
        </p:xfrm>
        <a:graphic>
          <a:graphicData uri="http://schemas.openxmlformats.org/drawingml/2006/table">
            <a:tbl>
              <a:tblPr firstRow="1" firstCol="1" bandRow="1"/>
              <a:tblGrid>
                <a:gridCol w="5915000"/>
                <a:gridCol w="1180843"/>
                <a:gridCol w="1091405"/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Роды на дому, всего,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принято врачами и средним медицинским персоналом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Роды без последующей госпитализации родильниц (из стр. 1),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Закончили беременность на дому  в сроки 22 – 27 недель (из стр. 1), чел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детей, родившихся на дому, всего, чел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умерло в первые 0 – 168 часов жизни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694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Родилось детей без последующей госпитализации родильниц, чел: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живыми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001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умерло в первые 0 – 168 часов жизни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мертвыми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7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вакцинировано против туберкулеза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3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63" y="260648"/>
            <a:ext cx="8229600" cy="1143000"/>
          </a:xfrm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3200" b="1" spc="-50" dirty="0">
                <a:solidFill>
                  <a:prstClr val="white"/>
                </a:solidFill>
                <a:latin typeface="Times New Roman" pitchFamily="18" charset="0"/>
              </a:rPr>
              <a:t>Раздел 2. Родовспоможение</a:t>
            </a:r>
            <a:r>
              <a:rPr lang="ru-RU" sz="3200" spc="-5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/>
            </a:r>
            <a:br>
              <a:rPr lang="ru-RU" sz="3200" spc="-5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itchFamily="18" charset="0"/>
              </a:rPr>
              <a:t>(нововведения с 2020г)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5501" y="213285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200" b="1" spc="-50" dirty="0" smtClean="0">
                <a:solidFill>
                  <a:prstClr val="white"/>
                </a:solidFill>
                <a:latin typeface="Times New Roman" pitchFamily="18" charset="0"/>
                <a:ea typeface="+mj-ea"/>
                <a:cs typeface="+mj-cs"/>
              </a:rPr>
              <a:t>2ю2222ю</a:t>
            </a: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822767"/>
              </p:ext>
            </p:extLst>
          </p:nvPr>
        </p:nvGraphicFramePr>
        <p:xfrm>
          <a:off x="323528" y="2348880"/>
          <a:ext cx="8208912" cy="2746551"/>
        </p:xfrm>
        <a:graphic>
          <a:graphicData uri="http://schemas.openxmlformats.org/drawingml/2006/table">
            <a:tbl>
              <a:tblPr firstRow="1" firstCol="1" bandRow="1"/>
              <a:tblGrid>
                <a:gridCol w="6246039"/>
                <a:gridCol w="1021499"/>
                <a:gridCol w="941374"/>
              </a:tblGrid>
              <a:tr h="541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b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8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5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Состоит под наблюдением на конец года женщин, 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имеющих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внутриматочные спирали, чел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48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использующих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гормональную контрацепцию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97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Введено внутриматочных спиралей (в подразделениях, оказывающих медицинскую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помощь в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амбулаторных и стационарных условиях), </a:t>
                      </a:r>
                      <a:r>
                        <a:rPr lang="ru-RU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31479" y="1628800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2.2. Контрацепция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2200)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Код по ОКЕИ:642; человек - 792</a:t>
            </a:r>
          </a:p>
        </p:txBody>
      </p:sp>
    </p:spTree>
    <p:extLst>
      <p:ext uri="{BB962C8B-B14F-4D97-AF65-F5344CB8AC3E}">
        <p14:creationId xmlns:p14="http://schemas.microsoft.com/office/powerpoint/2010/main" val="9907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Таблица 101 (вкладыш к ф-32 (232))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dirty="0">
                <a:solidFill>
                  <a:schemeClr val="bg1"/>
                </a:solidFill>
                <a:latin typeface="Times New Roman" pitchFamily="18" charset="0"/>
              </a:rPr>
              <a:t>(нововведения с 2020г)</a:t>
            </a:r>
            <a:endParaRPr lang="ru-RU" sz="3200" b="1" dirty="0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None/>
            </a:pPr>
            <a:endParaRPr lang="ru-RU" sz="3600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</a:endParaRP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None/>
            </a:pPr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Таблица 101</a:t>
            </a:r>
          </a:p>
          <a:p>
            <a:pPr marL="91440" lvl="0" indent="-91440">
              <a:lnSpc>
                <a:spcPct val="8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None/>
            </a:pPr>
            <a:r>
              <a:rPr lang="ru-RU" sz="3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Обратите </a:t>
            </a:r>
            <a:r>
              <a:rPr lang="ru-RU" sz="3600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</a:rPr>
              <a:t>внимание:</a:t>
            </a:r>
          </a:p>
          <a:p>
            <a:pPr marL="91440" lvl="0" indent="-91440">
              <a:lnSpc>
                <a:spcPct val="90000"/>
              </a:lnSpc>
              <a:spcBef>
                <a:spcPts val="1200"/>
              </a:spcBef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«из гр. 5 стр.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 (таблица 100)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число медицинских организаций I уровня,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состоящие только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из ургентного родильного зала: 1____, число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принятых в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них родов: 2 ____.».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72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800" b="1" spc="-50" dirty="0">
                <a:solidFill>
                  <a:schemeClr val="bg1"/>
                </a:solidFill>
                <a:latin typeface="Times New Roman" pitchFamily="18" charset="0"/>
              </a:rPr>
              <a:t>Раздел 1. Медицинская помощь, оказанная беременным женщинам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77072"/>
          </a:xfrm>
        </p:spPr>
        <p:txBody>
          <a:bodyPr/>
          <a:lstStyle/>
          <a:p>
            <a:pPr marL="91440" lvl="0" indent="-91440" algn="just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</a:pPr>
            <a:endParaRPr lang="ru-RU" sz="1800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91440" lvl="0" indent="-91440" algn="just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</a:pPr>
            <a:endParaRPr lang="ru-RU" sz="1800" dirty="0">
              <a:solidFill>
                <a:srgbClr val="0070C0"/>
              </a:solidFill>
              <a:latin typeface="Times New Roman" pitchFamily="18" charset="0"/>
            </a:endParaRPr>
          </a:p>
          <a:p>
            <a:pPr marL="91440" lvl="0" indent="-91440" algn="just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1800" b="1" dirty="0" smtClean="0">
                <a:latin typeface="Times New Roman" pitchFamily="18" charset="0"/>
              </a:rPr>
              <a:t>Табл. 2120</a:t>
            </a:r>
          </a:p>
          <a:p>
            <a:pPr marL="91440" lvl="0" indent="-91440" algn="just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1800" dirty="0" smtClean="0">
                <a:latin typeface="Times New Roman" pitchFamily="18" charset="0"/>
              </a:rPr>
              <a:t>КОНТРОЛЬ </a:t>
            </a:r>
            <a:endParaRPr lang="ru-RU" sz="1800" dirty="0">
              <a:latin typeface="Times New Roman" pitchFamily="18" charset="0"/>
            </a:endParaRPr>
          </a:p>
          <a:p>
            <a:pPr marL="91440" lvl="0" indent="-91440" algn="just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1800" dirty="0">
                <a:latin typeface="Times New Roman" pitchFamily="18" charset="0"/>
              </a:rPr>
              <a:t>ОБРАЩАЙТЕ ВНИМАНИЕ (в 2019 году была строка 15 – число плодов у которых выявлены врожденные пороки развития)</a:t>
            </a:r>
          </a:p>
          <a:p>
            <a:pPr marL="91440" lvl="0" indent="-91440" algn="just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1800" dirty="0">
                <a:latin typeface="Times New Roman" pitchFamily="18" charset="0"/>
              </a:rPr>
              <a:t>стр. 13 + стр. </a:t>
            </a:r>
            <a:r>
              <a:rPr lang="ru-RU" sz="1800" dirty="0" smtClean="0">
                <a:latin typeface="Times New Roman" pitchFamily="18" charset="0"/>
              </a:rPr>
              <a:t>19 </a:t>
            </a:r>
            <a:r>
              <a:rPr lang="ru-RU" sz="1800" dirty="0">
                <a:latin typeface="Times New Roman" pitchFamily="18" charset="0"/>
              </a:rPr>
              <a:t>(число плодов, у которых выявлены врожденные пороки развития и хромосомные аномалии – всего) может быть равно или меньше число выявленных плодов с врожденными аномалиями и пороками развития ФСН № 30, Табл. 5116, стр. 1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  <a:solidFill>
            <a:srgbClr val="CC9900"/>
          </a:solidFill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Приказ Минздрава России от 27.12.2011 № 1687 н (с изменениями 13.09.2019 пр. № 755н) «О медицинских критериях рождения, форме документа о рождении и порядке его выдачи»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 fontScale="47500" lnSpcReduction="20000"/>
          </a:bodyPr>
          <a:lstStyle/>
          <a:p>
            <a:r>
              <a:rPr lang="ru-RU" b="1" u="sng" dirty="0"/>
              <a:t>Пункт 2. Медицинскими критериями рождения являются: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1</a:t>
            </a:r>
            <a:r>
              <a:rPr lang="ru-RU" dirty="0"/>
              <a:t>) срок беременности 22 недели и более при массе тела ребенка при рождении 500 грамм и более (</a:t>
            </a:r>
            <a:r>
              <a:rPr lang="ru-RU" u="sng" dirty="0"/>
              <a:t>или менее 500 грамм при многоплодных родах</a:t>
            </a:r>
            <a:r>
              <a:rPr lang="ru-RU" dirty="0"/>
              <a:t>) или в случае, если масса тела ребенка при рождении неизвестна, при длине тела ребенка при рождении 25 см и более;</a:t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2</a:t>
            </a:r>
            <a:r>
              <a:rPr lang="ru-RU" dirty="0"/>
              <a:t>) срок беременности </a:t>
            </a:r>
            <a:r>
              <a:rPr lang="ru-RU" u="sng" dirty="0"/>
              <a:t>менее 22 недель или масса тела ребенка при рождении менее 500 грамм</a:t>
            </a:r>
            <a:r>
              <a:rPr lang="ru-RU" dirty="0"/>
              <a:t>, или в случае, если масса тела ребенка при рождении неизвестна, длина тела ребенка при рождении менее 25 см - при продолжительности жизни более 168 часов после рождения (7 суток</a:t>
            </a:r>
            <a:r>
              <a:rPr lang="ru-RU" dirty="0" smtClean="0"/>
              <a:t>).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sz="4200" b="1" dirty="0">
                <a:solidFill>
                  <a:srgbClr val="FF0000"/>
                </a:solidFill>
              </a:rPr>
              <a:t> </a:t>
            </a:r>
            <a:r>
              <a:rPr lang="ru-RU" sz="4200" b="1" dirty="0" smtClean="0">
                <a:solidFill>
                  <a:srgbClr val="FF0000"/>
                </a:solidFill>
              </a:rPr>
              <a:t>     1 . </a:t>
            </a:r>
            <a:r>
              <a:rPr lang="ru-RU" dirty="0" smtClean="0"/>
              <a:t>срок </a:t>
            </a:r>
            <a:r>
              <a:rPr lang="ru-RU" dirty="0" err="1"/>
              <a:t>гестации</a:t>
            </a:r>
            <a:r>
              <a:rPr lang="ru-RU" dirty="0"/>
              <a:t> </a:t>
            </a:r>
            <a:r>
              <a:rPr lang="ru-RU" dirty="0" smtClean="0"/>
              <a:t>22 </a:t>
            </a:r>
            <a:r>
              <a:rPr lang="ru-RU" dirty="0" smtClean="0"/>
              <a:t>недели и более </a:t>
            </a:r>
            <a:r>
              <a:rPr lang="ru-RU" dirty="0"/>
              <a:t>, </a:t>
            </a:r>
            <a:r>
              <a:rPr lang="ru-RU" dirty="0"/>
              <a:t>масса тела более 500 г  - </a:t>
            </a:r>
            <a:r>
              <a:rPr lang="ru-RU" b="1" dirty="0">
                <a:solidFill>
                  <a:srgbClr val="FF0000"/>
                </a:solidFill>
              </a:rPr>
              <a:t>вносим в т </a:t>
            </a:r>
            <a:r>
              <a:rPr lang="ru-RU" b="1" dirty="0" smtClean="0">
                <a:solidFill>
                  <a:srgbClr val="FF0000"/>
                </a:solidFill>
              </a:rPr>
              <a:t>2245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200" b="1" dirty="0">
                <a:solidFill>
                  <a:srgbClr val="FF0000"/>
                </a:solidFill>
              </a:rPr>
              <a:t> </a:t>
            </a:r>
            <a:r>
              <a:rPr lang="ru-RU" sz="4200" b="1" dirty="0" smtClean="0">
                <a:solidFill>
                  <a:srgbClr val="FF0000"/>
                </a:solidFill>
              </a:rPr>
              <a:t>     2. </a:t>
            </a:r>
            <a:r>
              <a:rPr lang="ru-RU" dirty="0" smtClean="0"/>
              <a:t>срок </a:t>
            </a:r>
            <a:r>
              <a:rPr lang="ru-RU" dirty="0" err="1"/>
              <a:t>гестации</a:t>
            </a:r>
            <a:r>
              <a:rPr lang="ru-RU" dirty="0"/>
              <a:t> </a:t>
            </a:r>
            <a:r>
              <a:rPr lang="ru-RU" dirty="0" smtClean="0"/>
              <a:t>22 </a:t>
            </a:r>
            <a:r>
              <a:rPr lang="ru-RU" dirty="0" smtClean="0"/>
              <a:t>недели и более </a:t>
            </a:r>
            <a:r>
              <a:rPr lang="ru-RU" dirty="0"/>
              <a:t>, </a:t>
            </a:r>
            <a:r>
              <a:rPr lang="ru-RU" dirty="0"/>
              <a:t>менее 500 г (многоплодная беременность)  - </a:t>
            </a:r>
            <a:r>
              <a:rPr lang="ru-RU" b="1" dirty="0" smtClean="0">
                <a:solidFill>
                  <a:srgbClr val="FF0000"/>
                </a:solidFill>
              </a:rPr>
              <a:t>не вносим в табл. 2245</a:t>
            </a:r>
            <a:r>
              <a:rPr lang="ru-RU" b="1" dirty="0" smtClean="0"/>
              <a:t>. </a:t>
            </a:r>
            <a:r>
              <a:rPr lang="ru-RU" dirty="0" smtClean="0"/>
              <a:t>Но </a:t>
            </a:r>
            <a:r>
              <a:rPr lang="ru-RU" dirty="0"/>
              <a:t>сведения по детям </a:t>
            </a:r>
            <a:r>
              <a:rPr lang="ru-RU" dirty="0" smtClean="0"/>
              <a:t>предоставляем отдельно</a:t>
            </a:r>
            <a:r>
              <a:rPr lang="ru-RU" dirty="0"/>
              <a:t>, так как роды с 22 недель </a:t>
            </a:r>
            <a:r>
              <a:rPr lang="ru-RU" dirty="0" err="1"/>
              <a:t>гестации</a:t>
            </a:r>
            <a:r>
              <a:rPr lang="ru-RU" dirty="0"/>
              <a:t> прошли, но по массе тела ребенок </a:t>
            </a:r>
            <a:r>
              <a:rPr lang="ru-RU" b="1" dirty="0">
                <a:solidFill>
                  <a:srgbClr val="FF0000"/>
                </a:solidFill>
              </a:rPr>
              <a:t>не может быть занесен в </a:t>
            </a:r>
            <a:r>
              <a:rPr lang="ru-RU" b="1" dirty="0" err="1" smtClean="0">
                <a:solidFill>
                  <a:srgbClr val="FF0000"/>
                </a:solidFill>
              </a:rPr>
              <a:t>табл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2245</a:t>
            </a:r>
            <a:r>
              <a:rPr lang="ru-RU" dirty="0"/>
              <a:t>. </a:t>
            </a:r>
            <a:r>
              <a:rPr lang="ru-RU" b="1" dirty="0">
                <a:solidFill>
                  <a:srgbClr val="FF0000"/>
                </a:solidFill>
              </a:rPr>
              <a:t>Будет разница в контроле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        </a:t>
            </a:r>
            <a:r>
              <a:rPr lang="ru-RU" sz="4200" b="1" dirty="0" smtClean="0">
                <a:solidFill>
                  <a:srgbClr val="FF0000"/>
                </a:solidFill>
              </a:rPr>
              <a:t>3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dirty="0" smtClean="0"/>
              <a:t> срок </a:t>
            </a:r>
            <a:r>
              <a:rPr lang="ru-RU" dirty="0" err="1"/>
              <a:t>гестации</a:t>
            </a:r>
            <a:r>
              <a:rPr lang="ru-RU" dirty="0"/>
              <a:t> менее 22 недель, масса тела менее 500 г, прожил более 168 ч – считаем новорожденным. </a:t>
            </a:r>
            <a:r>
              <a:rPr lang="ru-RU" b="1" dirty="0">
                <a:solidFill>
                  <a:srgbClr val="FF0000"/>
                </a:solidFill>
              </a:rPr>
              <a:t>Предоставляем информацию по таким </a:t>
            </a:r>
            <a:r>
              <a:rPr lang="ru-RU" b="1" dirty="0" smtClean="0">
                <a:solidFill>
                  <a:srgbClr val="FF0000"/>
                </a:solidFill>
              </a:rPr>
              <a:t>детям отдельно. </a:t>
            </a:r>
            <a:r>
              <a:rPr lang="ru-RU" b="1" dirty="0">
                <a:solidFill>
                  <a:srgbClr val="FF0000"/>
                </a:solidFill>
              </a:rPr>
              <a:t>В табл. 2245 не вносим. </a:t>
            </a:r>
            <a:r>
              <a:rPr lang="ru-RU" b="1" dirty="0" smtClean="0">
                <a:solidFill>
                  <a:srgbClr val="FF0000"/>
                </a:solidFill>
              </a:rPr>
              <a:t>Разница </a:t>
            </a:r>
            <a:r>
              <a:rPr lang="ru-RU" b="1" dirty="0">
                <a:solidFill>
                  <a:srgbClr val="FF0000"/>
                </a:solidFill>
              </a:rPr>
              <a:t>по родам и детям будет.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65146" y="4039032"/>
            <a:ext cx="273730" cy="1867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568237" y="4574491"/>
            <a:ext cx="273730" cy="1867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568237" y="5445224"/>
            <a:ext cx="273730" cy="1867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9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10.xml><?xml version="1.0" encoding="utf-8"?>
<a:theme xmlns:a="http://schemas.openxmlformats.org/drawingml/2006/main" name="6_Шаблон презентации ЦНИИОИЗ 4x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Шаблон презентации ЦНИИОИЗ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Шаблон презентации ЦНИИОИЗ 4x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Шаблон презентации ЦНИИОИЗ 4x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Шаблон презентации ЦНИИОИЗ 4x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Шаблон презентации ЦНИИОИЗ 4x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Шаблон презентации ЦНИИОИЗ 4x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Шаблон презентации ЦНИИОИЗ 4x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3599</TotalTime>
  <Words>2665</Words>
  <Application>Microsoft Office PowerPoint</Application>
  <PresentationFormat>Экран (4:3)</PresentationFormat>
  <Paragraphs>366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34</vt:i4>
      </vt:variant>
    </vt:vector>
  </HeadingPairs>
  <TitlesOfParts>
    <vt:vector size="52" baseType="lpstr">
      <vt:lpstr>Ретро</vt:lpstr>
      <vt:lpstr>1_Шаблон презентации ЦНИИОИЗ</vt:lpstr>
      <vt:lpstr>Тема Office</vt:lpstr>
      <vt:lpstr>Шаблон презентации ЦНИИОИЗ 4x3</vt:lpstr>
      <vt:lpstr>1_Шаблон презентации ЦНИИОИЗ 4x3</vt:lpstr>
      <vt:lpstr>2_Шаблон презентации ЦНИИОИЗ 4x3</vt:lpstr>
      <vt:lpstr>3_Шаблон презентации ЦНИИОИЗ 4x3</vt:lpstr>
      <vt:lpstr>4_Шаблон презентации ЦНИИОИЗ 4x3</vt:lpstr>
      <vt:lpstr>5_Шаблон презентации ЦНИИОИЗ 4x3</vt:lpstr>
      <vt:lpstr>6_Шаблон презентации ЦНИИОИЗ 4x3</vt:lpstr>
      <vt:lpstr>1_Тема Office</vt:lpstr>
      <vt:lpstr>2_Тема Office</vt:lpstr>
      <vt:lpstr>3_Тема Office</vt:lpstr>
      <vt:lpstr>5_Тема Office</vt:lpstr>
      <vt:lpstr>6_Тема Office</vt:lpstr>
      <vt:lpstr>7_Тема Office</vt:lpstr>
      <vt:lpstr>8_Тема Office</vt:lpstr>
      <vt:lpstr>9_Тема Office</vt:lpstr>
      <vt:lpstr> ИНФОРМАЦИЯ  ПО ЗАПОЛНЕНИЮ ФОРМ ФЕДЕРАЛЬНОГО СТАТИСТИЧЕСКОГО  НАБЛЮДЕНИЯ:  ФСН № 32  «Сведения о медицинской помощи беременным, роженицам и родильницам»,   вкладыш к  форме ФСН № 32 (232) «Сведения о регионализации акушерской и перинатальной помощи в родильных  домах (отделениях) и перинатальных центрах» </vt:lpstr>
      <vt:lpstr>ФСН № 32   основной источник сведений для оценки:</vt:lpstr>
      <vt:lpstr>Для возможности реализации этих задач необходимо:</vt:lpstr>
      <vt:lpstr>Раздел 1. Медицинская помощь, оказанная беременным женщинам (нововведения с 2020г)</vt:lpstr>
      <vt:lpstr>Раздел 2. Родовспоможение (нововведения с 2020г)</vt:lpstr>
      <vt:lpstr>Раздел 2. Родовспоможение (нововведения с 2020г)</vt:lpstr>
      <vt:lpstr>Таблица 101 (вкладыш к ф-32 (232)) (нововведения с 2020г)</vt:lpstr>
      <vt:lpstr>Раздел 1. Медицинская помощь, оказанная беременным женщинам</vt:lpstr>
      <vt:lpstr>Приказ Минздрава России от 27.12.2011 № 1687 н (с изменениями 13.09.2019 пр. № 755н) «О медицинских критериях рождения, форме документа о рождении и порядке его выдачи»</vt:lpstr>
      <vt:lpstr>Раздел 2. Родовспоможение</vt:lpstr>
      <vt:lpstr>Раздел 2. Родовспоможение</vt:lpstr>
      <vt:lpstr>По определению ВОЗ  недоношенными  считаются рожденные при сроке  22-36 недель 6 дней гестации, что составляет интервал от 154 до 258 полных дней «154 и более дней, но менее 259». Новорожденный является доношенным  с 259 дня.</vt:lpstr>
      <vt:lpstr>Раздел 3. Сведения о новорожденных</vt:lpstr>
      <vt:lpstr>Презентация PowerPoint</vt:lpstr>
      <vt:lpstr>Раздел 3. Сведения о новорожденных</vt:lpstr>
      <vt:lpstr>   Заслуживает внимания проблема правомерности применения термина «здоровый недоношенный ребенок»</vt:lpstr>
      <vt:lpstr>Вкладыш в Ф-№ 32 (232) «Сведения о регионализации акушерской и перинатальной помощи в родильных  домах (отделениях) и перинатальных центрах»</vt:lpstr>
      <vt:lpstr>Критические акушерские состояния (стр. 7-7.4)</vt:lpstr>
      <vt:lpstr>Учет акушерских операций </vt:lpstr>
      <vt:lpstr>Вызовы бригад реанимационной помощи (стр. 11-11.3)</vt:lpstr>
      <vt:lpstr>Межформенный контроль</vt:lpstr>
      <vt:lpstr>ФСН №14 сведения о деятельности подразделений медицинской организации, оказывающих медицинскую помощь в стационарных условиях</vt:lpstr>
      <vt:lpstr>ФСН №30 сведения о медицинской организации</vt:lpstr>
      <vt:lpstr> ФСН №47  ФСН №61  </vt:lpstr>
      <vt:lpstr>ДОПОЛНИТЕЛЬНАЯ ИНФОРМАЦИЯ</vt:lpstr>
      <vt:lpstr>Сведения о новорожденных с массой тела менее 500 г при сроке гестации 22 недели и более:</vt:lpstr>
      <vt:lpstr>Пояснительная записка на случай материнской смерти</vt:lpstr>
      <vt:lpstr>Пояснительная записка на случай материнской смерти</vt:lpstr>
      <vt:lpstr>Прямые и косвенные причины материнской смерти</vt:lpstr>
      <vt:lpstr>Примеры прямых причин материнской смерти:</vt:lpstr>
      <vt:lpstr>Примеры косвенных причин материнской смерти:</vt:lpstr>
      <vt:lpstr>Информация о родивших вне родильного отделения:</vt:lpstr>
      <vt:lpstr>Переводы новорожденных  к табл. 2247 </vt:lpstr>
      <vt:lpstr>Благодарю за внимание!    stupak@.mednet.ru Ступак Валерий Семенович, д.м.н., доцент   bantyeva@mednet.ru Бантьева Марина Николаевна, к.м.н., в.н.с.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297</cp:revision>
  <dcterms:created xsi:type="dcterms:W3CDTF">2016-11-26T20:08:14Z</dcterms:created>
  <dcterms:modified xsi:type="dcterms:W3CDTF">2021-12-08T16:39:44Z</dcterms:modified>
</cp:coreProperties>
</file>